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embeddedFontLst>
    <p:embeddedFont>
      <p:font typeface="Economica" panose="020B0604020202020204" charset="0"/>
      <p:regular r:id="rId10"/>
      <p:bold r:id="rId11"/>
      <p:italic r:id="rId12"/>
      <p:boldItalic r:id="rId13"/>
    </p:embeddedFont>
    <p:embeddedFont>
      <p:font typeface="Open Sans" panose="020B0606030504020204" pitchFamily="34" charset="0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1210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44363eb9b7_0_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3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4" name="Google Shape;64;g144363eb9b7_0_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44363eb9b7_0_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3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0" name="Google Shape;70;g144363eb9b7_0_1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44363eb9b7_0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3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g144363eb9b7_0_1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456f48639c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3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1" name="Google Shape;81;g1456f48639c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456f48639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3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7" name="Google Shape;87;g1456f48639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456f48639c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3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3" name="Google Shape;93;g1456f48639c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456f48639c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3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9" name="Google Shape;99;g1456f48639c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744013" y="1008933"/>
            <a:ext cx="1081625" cy="1499896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1" name="Google Shape;11;p2"/>
          <p:cNvSpPr/>
          <p:nvPr/>
        </p:nvSpPr>
        <p:spPr>
          <a:xfrm rot="10800000">
            <a:off x="5318350" y="4355671"/>
            <a:ext cx="1081625" cy="1499896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044700" y="1925673"/>
            <a:ext cx="3054600" cy="204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044700" y="4155440"/>
            <a:ext cx="3054600" cy="9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>
            <a:spLocks noGrp="1"/>
          </p:cNvSpPr>
          <p:nvPr>
            <p:ph type="body" idx="1"/>
          </p:nvPr>
        </p:nvSpPr>
        <p:spPr>
          <a:xfrm>
            <a:off x="319500" y="5625233"/>
            <a:ext cx="5998800" cy="79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/>
          <p:nvPr/>
        </p:nvSpPr>
        <p:spPr>
          <a:xfrm>
            <a:off x="0" y="6727600"/>
            <a:ext cx="9144000" cy="130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2"/>
          <p:cNvSpPr txBox="1">
            <a:spLocks noGrp="1"/>
          </p:cNvSpPr>
          <p:nvPr>
            <p:ph type="title" hasCustomPrompt="1"/>
          </p:nvPr>
        </p:nvSpPr>
        <p:spPr>
          <a:xfrm>
            <a:off x="311700" y="1276167"/>
            <a:ext cx="8520600" cy="283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2"/>
          <p:cNvSpPr txBox="1">
            <a:spLocks noGrp="1"/>
          </p:cNvSpPr>
          <p:nvPr>
            <p:ph type="body" idx="1"/>
          </p:nvPr>
        </p:nvSpPr>
        <p:spPr>
          <a:xfrm>
            <a:off x="311700" y="4216000"/>
            <a:ext cx="8520600" cy="14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311700" y="421233"/>
            <a:ext cx="8520600" cy="11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>
            <a:off x="311700" y="1633633"/>
            <a:ext cx="3999900" cy="447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2"/>
          </p:nvPr>
        </p:nvSpPr>
        <p:spPr>
          <a:xfrm>
            <a:off x="4832400" y="1633633"/>
            <a:ext cx="3999900" cy="447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8">
  <p:cSld name="TITLE_8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flipH="1">
            <a:off x="7595938" y="613633"/>
            <a:ext cx="1081625" cy="1499896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26" name="Google Shape;26;p5"/>
          <p:cNvSpPr/>
          <p:nvPr/>
        </p:nvSpPr>
        <p:spPr>
          <a:xfrm rot="10800000" flipH="1">
            <a:off x="466425" y="4744471"/>
            <a:ext cx="1081625" cy="1499896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773700" y="2408600"/>
            <a:ext cx="7596600" cy="204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/>
          <p:nvPr/>
        </p:nvSpPr>
        <p:spPr>
          <a:xfrm>
            <a:off x="0" y="6727600"/>
            <a:ext cx="9144000" cy="130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311700" y="421233"/>
            <a:ext cx="8520600" cy="11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1"/>
          </p:nvPr>
        </p:nvSpPr>
        <p:spPr>
          <a:xfrm>
            <a:off x="311700" y="1633633"/>
            <a:ext cx="8520600" cy="447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7"/>
          <p:cNvSpPr txBox="1">
            <a:spLocks noGrp="1"/>
          </p:cNvSpPr>
          <p:nvPr>
            <p:ph type="title"/>
          </p:nvPr>
        </p:nvSpPr>
        <p:spPr>
          <a:xfrm>
            <a:off x="311700" y="421233"/>
            <a:ext cx="8520600" cy="11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body" idx="1"/>
          </p:nvPr>
        </p:nvSpPr>
        <p:spPr>
          <a:xfrm>
            <a:off x="311700" y="1865867"/>
            <a:ext cx="2808000" cy="371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0" y="6727600"/>
            <a:ext cx="9144000" cy="130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9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5878800" cy="54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/>
          <p:nvPr/>
        </p:nvSpPr>
        <p:spPr>
          <a:xfrm>
            <a:off x="4572000" y="-33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7" name="Google Shape;47;p10"/>
          <p:cNvCxnSpPr/>
          <p:nvPr/>
        </p:nvCxnSpPr>
        <p:spPr>
          <a:xfrm>
            <a:off x="5029675" y="59940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8" name="Google Shape;48;p10"/>
          <p:cNvSpPr txBox="1">
            <a:spLocks noGrp="1"/>
          </p:cNvSpPr>
          <p:nvPr>
            <p:ph type="title"/>
          </p:nvPr>
        </p:nvSpPr>
        <p:spPr>
          <a:xfrm>
            <a:off x="265500" y="1239033"/>
            <a:ext cx="4045200" cy="238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subTitle" idx="1"/>
          </p:nvPr>
        </p:nvSpPr>
        <p:spPr>
          <a:xfrm>
            <a:off x="265500" y="3692001"/>
            <a:ext cx="4045200" cy="20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body" idx="2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lux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21233"/>
            <a:ext cx="8520600" cy="11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633633"/>
            <a:ext cx="8520600" cy="447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>
            <a:spLocks noGrp="1"/>
          </p:cNvSpPr>
          <p:nvPr>
            <p:ph type="ctrTitle"/>
          </p:nvPr>
        </p:nvSpPr>
        <p:spPr>
          <a:xfrm>
            <a:off x="311700" y="163300"/>
            <a:ext cx="8520600" cy="395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en-US" sz="4600" i="1">
                <a:solidFill>
                  <a:schemeClr val="accent1"/>
                </a:solidFill>
              </a:rPr>
              <a:t>Belonging</a:t>
            </a:r>
            <a:endParaRPr sz="4600" i="1">
              <a:solidFill>
                <a:schemeClr val="accent1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en-US" sz="4600" i="1">
                <a:solidFill>
                  <a:srgbClr val="0000FF"/>
                </a:solidFill>
              </a:rPr>
              <a:t>Equity</a:t>
            </a:r>
            <a:endParaRPr sz="4600" i="1">
              <a:solidFill>
                <a:srgbClr val="0000FF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en-US" sz="4600" i="1">
                <a:solidFill>
                  <a:schemeClr val="accent1"/>
                </a:solidFill>
              </a:rPr>
              <a:t>Diversity</a:t>
            </a:r>
            <a:endParaRPr sz="4600" i="1">
              <a:solidFill>
                <a:schemeClr val="accent1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en-US" sz="4600" i="1">
                <a:solidFill>
                  <a:srgbClr val="0000FF"/>
                </a:solidFill>
              </a:rPr>
              <a:t>Representation</a:t>
            </a:r>
            <a:endParaRPr sz="4600" i="1">
              <a:solidFill>
                <a:srgbClr val="0000FF"/>
              </a:solidFill>
            </a:endParaRPr>
          </a:p>
        </p:txBody>
      </p:sp>
      <p:sp>
        <p:nvSpPr>
          <p:cNvPr id="67" name="Google Shape;67;p14"/>
          <p:cNvSpPr txBox="1">
            <a:spLocks noGrp="1"/>
          </p:cNvSpPr>
          <p:nvPr>
            <p:ph type="subTitle" idx="1"/>
          </p:nvPr>
        </p:nvSpPr>
        <p:spPr>
          <a:xfrm>
            <a:off x="311700" y="4550233"/>
            <a:ext cx="8520600" cy="98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-US" sz="3200">
                <a:solidFill>
                  <a:srgbClr val="0000FF"/>
                </a:solidFill>
              </a:rPr>
              <a:t>BEDR work for </a:t>
            </a:r>
            <a:endParaRPr sz="3200">
              <a:solidFill>
                <a:srgbClr val="0000FF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-US" sz="3200">
                <a:solidFill>
                  <a:srgbClr val="0000FF"/>
                </a:solidFill>
              </a:rPr>
              <a:t>NYSSMA</a:t>
            </a:r>
            <a:endParaRPr sz="32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>
            <a:spLocks noGrp="1"/>
          </p:cNvSpPr>
          <p:nvPr>
            <p:ph type="title"/>
          </p:nvPr>
        </p:nvSpPr>
        <p:spPr>
          <a:xfrm>
            <a:off x="773700" y="1605650"/>
            <a:ext cx="7596600" cy="360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4667"/>
              <a:buNone/>
            </a:pPr>
            <a:r>
              <a:rPr lang="en-US" sz="2400" b="1" i="1">
                <a:solidFill>
                  <a:srgbClr val="4A86E8"/>
                </a:solidFill>
                <a:latin typeface="Arial"/>
                <a:ea typeface="Arial"/>
                <a:cs typeface="Arial"/>
                <a:sym typeface="Arial"/>
              </a:rPr>
              <a:t>NYSSMA Will Support: </a:t>
            </a:r>
            <a:endParaRPr sz="2400" b="1" i="1">
              <a:solidFill>
                <a:srgbClr val="4A86E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4667"/>
              <a:buNone/>
            </a:pPr>
            <a:endParaRPr sz="2400" b="1" i="1">
              <a:solidFill>
                <a:srgbClr val="4A86E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 b="1" i="1">
                <a:solidFill>
                  <a:srgbClr val="4A86E8"/>
                </a:solidFill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2400" b="1" i="1" u="sng">
                <a:solidFill>
                  <a:srgbClr val="4A86E8"/>
                </a:solidFill>
                <a:latin typeface="Arial"/>
                <a:ea typeface="Arial"/>
                <a:cs typeface="Arial"/>
                <a:sym typeface="Arial"/>
              </a:rPr>
              <a:t>sustained</a:t>
            </a:r>
            <a:r>
              <a:rPr lang="en-US" sz="2400" b="1" i="1">
                <a:solidFill>
                  <a:srgbClr val="4A86E8"/>
                </a:solidFill>
                <a:latin typeface="Arial"/>
                <a:ea typeface="Arial"/>
                <a:cs typeface="Arial"/>
                <a:sym typeface="Arial"/>
              </a:rPr>
              <a:t> and </a:t>
            </a:r>
            <a:r>
              <a:rPr lang="en-US" sz="2400" b="1" i="1" u="sng">
                <a:solidFill>
                  <a:srgbClr val="4A86E8"/>
                </a:solidFill>
                <a:latin typeface="Arial"/>
                <a:ea typeface="Arial"/>
                <a:cs typeface="Arial"/>
                <a:sym typeface="Arial"/>
              </a:rPr>
              <a:t>robust process</a:t>
            </a:r>
            <a:r>
              <a:rPr lang="en-US" sz="2400" b="1" i="1">
                <a:solidFill>
                  <a:srgbClr val="4A86E8"/>
                </a:solidFill>
                <a:latin typeface="Arial"/>
                <a:ea typeface="Arial"/>
                <a:cs typeface="Arial"/>
                <a:sym typeface="Arial"/>
              </a:rPr>
              <a:t> that </a:t>
            </a:r>
            <a:r>
              <a:rPr lang="en-US" sz="2400" b="1" i="1" u="sng">
                <a:solidFill>
                  <a:srgbClr val="4A86E8"/>
                </a:solidFill>
                <a:latin typeface="Arial"/>
                <a:ea typeface="Arial"/>
                <a:cs typeface="Arial"/>
                <a:sym typeface="Arial"/>
              </a:rPr>
              <a:t>reflects, analyzes, and enhances</a:t>
            </a:r>
            <a:r>
              <a:rPr lang="en-US" sz="2400" b="1" i="1">
                <a:solidFill>
                  <a:srgbClr val="4A86E8"/>
                </a:solidFill>
                <a:latin typeface="Arial"/>
                <a:ea typeface="Arial"/>
                <a:cs typeface="Arial"/>
                <a:sym typeface="Arial"/>
              </a:rPr>
              <a:t> the various systems of the organization through a </a:t>
            </a:r>
            <a:r>
              <a:rPr lang="en-US" sz="2400" b="1" i="1" u="sng">
                <a:solidFill>
                  <a:srgbClr val="4A86E8"/>
                </a:solidFill>
                <a:latin typeface="Arial"/>
                <a:ea typeface="Arial"/>
                <a:cs typeface="Arial"/>
                <a:sym typeface="Arial"/>
              </a:rPr>
              <a:t>representative lens</a:t>
            </a:r>
            <a:r>
              <a:rPr lang="en-US" sz="2400" b="1" i="1">
                <a:solidFill>
                  <a:srgbClr val="4A86E8"/>
                </a:solidFill>
                <a:latin typeface="Arial"/>
                <a:ea typeface="Arial"/>
                <a:cs typeface="Arial"/>
                <a:sym typeface="Arial"/>
              </a:rPr>
              <a:t> for the </a:t>
            </a:r>
            <a:r>
              <a:rPr lang="en-US" sz="2400" b="1" i="1" u="sng">
                <a:solidFill>
                  <a:srgbClr val="4A86E8"/>
                </a:solidFill>
                <a:latin typeface="Arial"/>
                <a:ea typeface="Arial"/>
                <a:cs typeface="Arial"/>
                <a:sym typeface="Arial"/>
              </a:rPr>
              <a:t>benefit of the populations we serve. 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>
            <a:spLocks noGrp="1"/>
          </p:cNvSpPr>
          <p:nvPr>
            <p:ph type="title"/>
          </p:nvPr>
        </p:nvSpPr>
        <p:spPr>
          <a:xfrm>
            <a:off x="311700" y="220425"/>
            <a:ext cx="8520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5000"/>
              <a:buNone/>
            </a:pPr>
            <a:r>
              <a:rPr lang="en-US" sz="5600"/>
              <a:t>Goals</a:t>
            </a:r>
            <a:endParaRPr sz="5600"/>
          </a:p>
        </p:txBody>
      </p:sp>
      <p:sp>
        <p:nvSpPr>
          <p:cNvPr id="78" name="Google Shape;78;p16"/>
          <p:cNvSpPr txBox="1">
            <a:spLocks noGrp="1"/>
          </p:cNvSpPr>
          <p:nvPr>
            <p:ph type="body" idx="1"/>
          </p:nvPr>
        </p:nvSpPr>
        <p:spPr>
          <a:xfrm>
            <a:off x="311700" y="1306275"/>
            <a:ext cx="8520600" cy="534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16" b="1" i="1">
                <a:solidFill>
                  <a:srgbClr val="0000FF"/>
                </a:solidFill>
              </a:rPr>
              <a:t>Create a community of BELONGING which empowers all members and students to feel respected, valued, and equally included as they engage with the ongoing work of NYSSMA.</a:t>
            </a:r>
            <a:endParaRPr sz="2416" b="1" i="1">
              <a:solidFill>
                <a:srgbClr val="0000F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200" b="1" i="1">
              <a:solidFill>
                <a:srgbClr val="0000FF"/>
              </a:solidFill>
            </a:endParaRPr>
          </a:p>
          <a:p>
            <a:pPr marL="457200" lvl="0" indent="-362979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116"/>
              <a:buChar char="❖"/>
            </a:pPr>
            <a:r>
              <a:rPr lang="en-US" sz="2116"/>
              <a:t>Intentionally recruit diverse participants to the “pipeline” of NYSSMA at all levels of leadership - membership, adjudicators, county presidents, committee members, advisory council members, zone representatives</a:t>
            </a:r>
            <a:endParaRPr sz="2116"/>
          </a:p>
          <a:p>
            <a:pPr marL="457200" lvl="0" indent="-36297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116"/>
              <a:buChar char="❖"/>
            </a:pPr>
            <a:r>
              <a:rPr lang="en-US" sz="2116"/>
              <a:t>Promote Diverse Composers, Conductors, and Clinicians</a:t>
            </a:r>
            <a:endParaRPr sz="2116"/>
          </a:p>
          <a:p>
            <a:pPr marL="457200" lvl="0" indent="-36297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116"/>
              <a:buChar char="❖"/>
            </a:pPr>
            <a:r>
              <a:rPr lang="en-US" sz="2116"/>
              <a:t>Increase Student Performance Opportunities</a:t>
            </a:r>
            <a:endParaRPr sz="2116"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i="1">
              <a:solidFill>
                <a:srgbClr val="9900F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i="1">
                <a:solidFill>
                  <a:srgbClr val="9900FF"/>
                </a:solidFill>
              </a:rPr>
              <a:t>NAfME Equity Keystone:  </a:t>
            </a:r>
            <a:r>
              <a:rPr lang="en-US">
                <a:solidFill>
                  <a:srgbClr val="9900FF"/>
                </a:solidFill>
              </a:rPr>
              <a:t>Develop pathways to leadership to advance the mission.</a:t>
            </a:r>
            <a:endParaRPr>
              <a:solidFill>
                <a:srgbClr val="9900F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311700" y="220425"/>
            <a:ext cx="8520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5000"/>
              <a:buNone/>
            </a:pPr>
            <a:r>
              <a:rPr lang="en-US" sz="5600"/>
              <a:t>Goals</a:t>
            </a:r>
            <a:endParaRPr sz="5600"/>
          </a:p>
        </p:txBody>
      </p:sp>
      <p:sp>
        <p:nvSpPr>
          <p:cNvPr id="84" name="Google Shape;84;p17"/>
          <p:cNvSpPr txBox="1">
            <a:spLocks noGrp="1"/>
          </p:cNvSpPr>
          <p:nvPr>
            <p:ph type="body" idx="1"/>
          </p:nvPr>
        </p:nvSpPr>
        <p:spPr>
          <a:xfrm>
            <a:off x="311700" y="1306275"/>
            <a:ext cx="8520600" cy="534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 b="1" i="1">
                <a:solidFill>
                  <a:srgbClr val="0000FF"/>
                </a:solidFill>
              </a:rPr>
              <a:t>Improved Representation in all areas inclusive of new ideas for classroom experiences, NYSSMA leadership, festivals and publications.</a:t>
            </a:r>
            <a:endParaRPr sz="2200" b="1" i="1">
              <a:solidFill>
                <a:srgbClr val="0000F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000"/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❖"/>
            </a:pPr>
            <a:r>
              <a:rPr lang="en-US" sz="2000"/>
              <a:t>Create avenues for feedback from the field: Analyze and apply survey results: members, non members, students</a:t>
            </a:r>
            <a:endParaRPr sz="2000"/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❖"/>
            </a:pPr>
            <a:r>
              <a:rPr lang="en-US" sz="2000"/>
              <a:t>Outreach to non-members provide with the goal of expanding NYSSMA’s reach and service to teachers and students in New York.</a:t>
            </a:r>
            <a:endParaRPr sz="2000"/>
          </a:p>
          <a:p>
            <a:pPr marL="457200" lvl="0" indent="-36297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116"/>
              <a:buChar char="❖"/>
            </a:pPr>
            <a:r>
              <a:rPr lang="en-US" sz="2116"/>
              <a:t>Create new opportunities for students by increasing pathways in our evaluation practices and procedures</a:t>
            </a:r>
            <a:endParaRPr sz="2116"/>
          </a:p>
          <a:p>
            <a:pPr marL="45720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en-US" i="1">
                <a:solidFill>
                  <a:srgbClr val="9900FF"/>
                </a:solidFill>
              </a:rPr>
              <a:t>NAfME Equity Keystone:</a:t>
            </a:r>
            <a:r>
              <a:rPr lang="en-US">
                <a:solidFill>
                  <a:srgbClr val="9900FF"/>
                </a:solidFill>
              </a:rPr>
              <a:t> Develop a framework for understanding equity that guides, informs, and shapes decision-making processes.</a:t>
            </a:r>
            <a:endParaRPr sz="2416" b="1" i="1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>
            <a:spLocks noGrp="1"/>
          </p:cNvSpPr>
          <p:nvPr>
            <p:ph type="title"/>
          </p:nvPr>
        </p:nvSpPr>
        <p:spPr>
          <a:xfrm>
            <a:off x="311700" y="220425"/>
            <a:ext cx="8520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5000"/>
              <a:buNone/>
            </a:pPr>
            <a:r>
              <a:rPr lang="en-US" sz="5600"/>
              <a:t>Goals</a:t>
            </a:r>
            <a:endParaRPr sz="5600"/>
          </a:p>
        </p:txBody>
      </p:sp>
      <p:sp>
        <p:nvSpPr>
          <p:cNvPr id="90" name="Google Shape;90;p18"/>
          <p:cNvSpPr txBox="1">
            <a:spLocks noGrp="1"/>
          </p:cNvSpPr>
          <p:nvPr>
            <p:ph type="body" idx="1"/>
          </p:nvPr>
        </p:nvSpPr>
        <p:spPr>
          <a:xfrm>
            <a:off x="311700" y="1306275"/>
            <a:ext cx="8520600" cy="534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2200" b="1" i="1">
                <a:solidFill>
                  <a:srgbClr val="0000FF"/>
                </a:solidFill>
              </a:rPr>
              <a:t>Equity in all aspects of the organization through reevaluation of traditions, reflection on short-comings, and growth in accountability, transparency, and access.</a:t>
            </a:r>
            <a:endParaRPr sz="2200" b="1" i="1">
              <a:solidFill>
                <a:srgbClr val="0000F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b="1" i="1">
              <a:solidFill>
                <a:srgbClr val="0000FF"/>
              </a:solidFill>
            </a:endParaRPr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❖"/>
            </a:pPr>
            <a:r>
              <a:rPr lang="en-US" sz="2000"/>
              <a:t>Review in light of increasingly diverse population respecting the past work that has been the core of NYSSMA’s strength as an organization.</a:t>
            </a:r>
            <a:endParaRPr sz="2000"/>
          </a:p>
          <a:p>
            <a:pPr marL="457200" lvl="0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❖"/>
            </a:pPr>
            <a:r>
              <a:rPr lang="en-US" sz="2000"/>
              <a:t>All NYSSMA committees go through self reflection activities</a:t>
            </a:r>
            <a:endParaRPr sz="2000"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i="1">
                <a:solidFill>
                  <a:srgbClr val="9900FF"/>
                </a:solidFill>
              </a:rPr>
              <a:t>NAfME Equity Keystone:</a:t>
            </a:r>
            <a:endParaRPr i="1">
              <a:solidFill>
                <a:srgbClr val="9900F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en-US">
                <a:solidFill>
                  <a:srgbClr val="9900FF"/>
                </a:solidFill>
              </a:rPr>
              <a:t>Identify root causes of inequity and develop strategies to eliminate barriers to student opportunities.</a:t>
            </a:r>
            <a:endParaRPr sz="2416" b="1" i="1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>
            <a:spLocks noGrp="1"/>
          </p:cNvSpPr>
          <p:nvPr>
            <p:ph type="title"/>
          </p:nvPr>
        </p:nvSpPr>
        <p:spPr>
          <a:xfrm>
            <a:off x="311700" y="220425"/>
            <a:ext cx="8520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5000"/>
              <a:buNone/>
            </a:pPr>
            <a:r>
              <a:rPr lang="en-US" sz="5600"/>
              <a:t>Goals</a:t>
            </a:r>
            <a:endParaRPr sz="5600"/>
          </a:p>
        </p:txBody>
      </p:sp>
      <p:sp>
        <p:nvSpPr>
          <p:cNvPr id="96" name="Google Shape;96;p19"/>
          <p:cNvSpPr txBox="1">
            <a:spLocks noGrp="1"/>
          </p:cNvSpPr>
          <p:nvPr>
            <p:ph type="body" idx="1"/>
          </p:nvPr>
        </p:nvSpPr>
        <p:spPr>
          <a:xfrm>
            <a:off x="311700" y="1306275"/>
            <a:ext cx="8520600" cy="534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 b="1" i="1">
                <a:solidFill>
                  <a:srgbClr val="0000FF"/>
                </a:solidFill>
              </a:rPr>
              <a:t>Diversified curricular and pedagogical practice that is responsive to the teacher and student  population in all areas of the state</a:t>
            </a:r>
            <a:endParaRPr sz="2200" b="1" i="1">
              <a:solidFill>
                <a:srgbClr val="0000F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b="1" i="1">
              <a:solidFill>
                <a:srgbClr val="0000FF"/>
              </a:solidFill>
            </a:endParaRPr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❖"/>
            </a:pPr>
            <a:r>
              <a:rPr lang="en-US" sz="2000"/>
              <a:t>Work with curriculum and classroom committees: recognizing that different regions of NYS will require different resources</a:t>
            </a:r>
            <a:endParaRPr sz="2000"/>
          </a:p>
          <a:p>
            <a:pPr marL="457200" lvl="0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❖"/>
            </a:pPr>
            <a:r>
              <a:rPr lang="en-US" sz="2000"/>
              <a:t>Work to define and increase diversity in repertoire: link to the Institute for Composer Diversity’s databases and other relevant resources</a:t>
            </a:r>
            <a:endParaRPr sz="2000"/>
          </a:p>
          <a:p>
            <a:pPr marL="457200" lvl="0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❖"/>
            </a:pPr>
            <a:r>
              <a:rPr lang="en-US" sz="2000"/>
              <a:t>Review existing NYSSMA libraries for BEDR</a:t>
            </a:r>
            <a:endParaRPr sz="2000"/>
          </a:p>
          <a:p>
            <a:pPr marL="45720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en-US" i="1">
                <a:solidFill>
                  <a:srgbClr val="9900FF"/>
                </a:solidFill>
              </a:rPr>
              <a:t>NAfME Equity Keystone:</a:t>
            </a:r>
            <a:r>
              <a:rPr lang="en-US">
                <a:solidFill>
                  <a:srgbClr val="9900FF"/>
                </a:solidFill>
              </a:rPr>
              <a:t> Assist members in providing diverse musical experiences for students.</a:t>
            </a:r>
            <a:endParaRPr sz="2416" b="1" i="1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>
            <a:spLocks noGrp="1"/>
          </p:cNvSpPr>
          <p:nvPr>
            <p:ph type="title"/>
          </p:nvPr>
        </p:nvSpPr>
        <p:spPr>
          <a:xfrm>
            <a:off x="311700" y="220425"/>
            <a:ext cx="8520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ct val="75000"/>
              <a:buNone/>
            </a:pPr>
            <a:r>
              <a:rPr lang="en-US" sz="5600"/>
              <a:t>Going Forward</a:t>
            </a:r>
            <a:endParaRPr sz="5600"/>
          </a:p>
        </p:txBody>
      </p:sp>
      <p:sp>
        <p:nvSpPr>
          <p:cNvPr id="102" name="Google Shape;102;p20"/>
          <p:cNvSpPr txBox="1">
            <a:spLocks noGrp="1"/>
          </p:cNvSpPr>
          <p:nvPr>
            <p:ph type="body" idx="1"/>
          </p:nvPr>
        </p:nvSpPr>
        <p:spPr>
          <a:xfrm>
            <a:off x="311700" y="982425"/>
            <a:ext cx="8520600" cy="48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1">
                <a:solidFill>
                  <a:srgbClr val="0000FF"/>
                </a:solidFill>
              </a:rPr>
              <a:t>Diversity infused into the ongoing work of NYSSMA</a:t>
            </a:r>
            <a:endParaRPr sz="2400" b="1" i="1">
              <a:solidFill>
                <a:srgbClr val="0000F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 i="1">
              <a:solidFill>
                <a:srgbClr val="0000F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 i="1">
              <a:solidFill>
                <a:srgbClr val="0000FF"/>
              </a:solidFill>
            </a:endParaRPr>
          </a:p>
          <a:p>
            <a:pPr marL="457200" lvl="0" indent="-3746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Char char="❖"/>
            </a:pPr>
            <a:r>
              <a:rPr lang="en-US" sz="2300"/>
              <a:t>Engage Executive Council, use survey data from members and non members</a:t>
            </a:r>
            <a:endParaRPr sz="2300"/>
          </a:p>
          <a:p>
            <a:pPr marL="457200" lvl="0" indent="-3746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300"/>
              <a:buChar char="❖"/>
            </a:pPr>
            <a:r>
              <a:rPr lang="en-US" sz="2300"/>
              <a:t>Pay attention to the “pipeline” for NYSSMA</a:t>
            </a:r>
            <a:endParaRPr sz="2300"/>
          </a:p>
          <a:p>
            <a:pPr marL="457200" lvl="0" indent="-3746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300"/>
              <a:buChar char="❖"/>
            </a:pPr>
            <a:r>
              <a:rPr lang="en-US" sz="2300"/>
              <a:t>Build a shared understanding of diversity in repertoire in the classroom, in curriculum,on performance stages, and in our NYSSMA manual</a:t>
            </a:r>
            <a:endParaRPr sz="2300"/>
          </a:p>
          <a:p>
            <a:pPr marL="457200" lvl="0" indent="-374650" algn="l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2300"/>
              <a:buChar char="❖"/>
            </a:pPr>
            <a:r>
              <a:rPr lang="en-US" sz="2300"/>
              <a:t>Collect thoughts and form guidelines to be utilized whenever repertoire is selected, and lists published</a:t>
            </a:r>
            <a:endParaRPr sz="2200" b="1" i="1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57BB8A"/>
      </a:accent3>
      <a:accent4>
        <a:srgbClr val="78909C"/>
      </a:accent4>
      <a:accent5>
        <a:srgbClr val="607D8B"/>
      </a:accent5>
      <a:accent6>
        <a:srgbClr val="DCE755"/>
      </a:accent6>
      <a:hlink>
        <a:srgbClr val="607D8B"/>
      </a:hlink>
      <a:folHlink>
        <a:srgbClr val="607D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455</Words>
  <Application>Microsoft Office PowerPoint</Application>
  <PresentationFormat>On-screen Show (4:3)</PresentationFormat>
  <Paragraphs>49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Economica</vt:lpstr>
      <vt:lpstr>Arial</vt:lpstr>
      <vt:lpstr>Open Sans</vt:lpstr>
      <vt:lpstr>Luxe</vt:lpstr>
      <vt:lpstr>Belonging Equity Diversity Representation</vt:lpstr>
      <vt:lpstr>NYSSMA Will Support:   A sustained and robust process that reflects, analyzes, and enhances the various systems of the organization through a representative lens for the benefit of the populations we serve. </vt:lpstr>
      <vt:lpstr>Goals</vt:lpstr>
      <vt:lpstr>Goals</vt:lpstr>
      <vt:lpstr>Goals</vt:lpstr>
      <vt:lpstr>Goals</vt:lpstr>
      <vt:lpstr>Going Forward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Belonging Equity Diversity Representation</dc:title>
  <dc:creator>Owner</dc:creator>
  <cp:lastModifiedBy>Adele Bovard</cp:lastModifiedBy>
  <cp:revision>1</cp:revision>
  <dcterms:modified xsi:type="dcterms:W3CDTF">2022-12-01T20:47:19Z</dcterms:modified>
</cp:coreProperties>
</file>