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256" r:id="rId2"/>
    <p:sldId id="257" r:id="rId3"/>
    <p:sldId id="258" r:id="rId4"/>
    <p:sldId id="260" r:id="rId5"/>
    <p:sldId id="262" r:id="rId6"/>
    <p:sldId id="264" r:id="rId7"/>
    <p:sldId id="266" r:id="rId8"/>
    <p:sldId id="268" r:id="rId9"/>
    <p:sldId id="270" r:id="rId10"/>
    <p:sldId id="272" r:id="rId11"/>
    <p:sldId id="274" r:id="rId12"/>
    <p:sldId id="276" r:id="rId13"/>
    <p:sldId id="278" r:id="rId14"/>
    <p:sldId id="280" r:id="rId15"/>
    <p:sldId id="282" r:id="rId16"/>
    <p:sldId id="283" r:id="rId17"/>
    <p:sldId id="284" r:id="rId18"/>
    <p:sldId id="285" r:id="rId19"/>
    <p:sldId id="286" r:id="rId20"/>
    <p:sldId id="287" r:id="rId21"/>
    <p:sldId id="288" r:id="rId22"/>
    <p:sldId id="289" r:id="rId23"/>
    <p:sldId id="290" r:id="rId24"/>
    <p:sldId id="291" r:id="rId25"/>
    <p:sldId id="293" r:id="rId26"/>
    <p:sldId id="292" r:id="rId27"/>
    <p:sldId id="294" r:id="rId28"/>
    <p:sldId id="295" r:id="rId29"/>
    <p:sldId id="340" r:id="rId30"/>
    <p:sldId id="297" r:id="rId31"/>
    <p:sldId id="298" r:id="rId32"/>
    <p:sldId id="299" r:id="rId33"/>
    <p:sldId id="300" r:id="rId34"/>
    <p:sldId id="301" r:id="rId35"/>
    <p:sldId id="302" r:id="rId36"/>
    <p:sldId id="303" r:id="rId37"/>
    <p:sldId id="304" r:id="rId38"/>
    <p:sldId id="305" r:id="rId39"/>
    <p:sldId id="306" r:id="rId40"/>
    <p:sldId id="308" r:id="rId41"/>
    <p:sldId id="309" r:id="rId42"/>
    <p:sldId id="310" r:id="rId43"/>
    <p:sldId id="311" r:id="rId44"/>
    <p:sldId id="312" r:id="rId45"/>
    <p:sldId id="313" r:id="rId46"/>
    <p:sldId id="314" r:id="rId47"/>
    <p:sldId id="315" r:id="rId48"/>
    <p:sldId id="335" r:id="rId49"/>
    <p:sldId id="317" r:id="rId50"/>
    <p:sldId id="318" r:id="rId51"/>
    <p:sldId id="320" r:id="rId52"/>
    <p:sldId id="321" r:id="rId53"/>
    <p:sldId id="325" r:id="rId54"/>
    <p:sldId id="336" r:id="rId55"/>
    <p:sldId id="326" r:id="rId56"/>
    <p:sldId id="327" r:id="rId57"/>
    <p:sldId id="328" r:id="rId58"/>
    <p:sldId id="329" r:id="rId59"/>
    <p:sldId id="330" r:id="rId60"/>
    <p:sldId id="331" r:id="rId61"/>
    <p:sldId id="337" r:id="rId62"/>
    <p:sldId id="332" r:id="rId63"/>
    <p:sldId id="333" r:id="rId64"/>
    <p:sldId id="334" r:id="rId65"/>
    <p:sldId id="338" r:id="rId66"/>
    <p:sldId id="339" r:id="rId67"/>
  </p:sldIdLst>
  <p:sldSz cx="9144000" cy="6858000" type="screen4x3"/>
  <p:notesSz cx="6858000"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71" autoAdjust="0"/>
  </p:normalViewPr>
  <p:slideViewPr>
    <p:cSldViewPr>
      <p:cViewPr varScale="1">
        <p:scale>
          <a:sx n="70" d="100"/>
          <a:sy n="70" d="100"/>
        </p:scale>
        <p:origin x="-516" y="-90"/>
      </p:cViewPr>
      <p:guideLst>
        <p:guide orient="horz" pos="2160"/>
        <p:guide pos="2880"/>
      </p:guideLst>
    </p:cSldViewPr>
  </p:slideViewPr>
  <p:outlineViewPr>
    <p:cViewPr>
      <p:scale>
        <a:sx n="33" d="100"/>
        <a:sy n="33" d="100"/>
      </p:scale>
      <p:origin x="0" y="5126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8DE740-DE49-4C3F-BD83-7AF7EFA5DA2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518BBD4-8DAF-4B56-950D-FCC2B9FB0ED2}">
      <dgm:prSet phldrT="[Text]"/>
      <dgm:spPr/>
      <dgm:t>
        <a:bodyPr/>
        <a:lstStyle/>
        <a:p>
          <a:r>
            <a:rPr lang="en-US" dirty="0" smtClean="0"/>
            <a:t>1. Teacher’s love of children</a:t>
          </a:r>
          <a:endParaRPr lang="en-US" dirty="0"/>
        </a:p>
      </dgm:t>
    </dgm:pt>
    <dgm:pt modelId="{5C5BED28-D488-46A5-9EC1-31BAAF23BAC5}" type="parTrans" cxnId="{38A346ED-1D57-444F-BB48-DDDF8680644F}">
      <dgm:prSet/>
      <dgm:spPr/>
      <dgm:t>
        <a:bodyPr/>
        <a:lstStyle/>
        <a:p>
          <a:endParaRPr lang="en-US"/>
        </a:p>
      </dgm:t>
    </dgm:pt>
    <dgm:pt modelId="{FDF959C3-7A34-4B47-B663-72A78B85063E}" type="sibTrans" cxnId="{38A346ED-1D57-444F-BB48-DDDF8680644F}">
      <dgm:prSet/>
      <dgm:spPr/>
      <dgm:t>
        <a:bodyPr/>
        <a:lstStyle/>
        <a:p>
          <a:endParaRPr lang="en-US"/>
        </a:p>
      </dgm:t>
    </dgm:pt>
    <dgm:pt modelId="{6B440D5C-E377-4EB7-A2B6-01DF3EECCA00}">
      <dgm:prSet phldrT="[Text]"/>
      <dgm:spPr/>
      <dgm:t>
        <a:bodyPr/>
        <a:lstStyle/>
        <a:p>
          <a:r>
            <a:rPr lang="en-US" dirty="0" smtClean="0"/>
            <a:t>2. Understanding those with special needs </a:t>
          </a:r>
          <a:endParaRPr lang="en-US" dirty="0"/>
        </a:p>
      </dgm:t>
    </dgm:pt>
    <dgm:pt modelId="{16DCDDFE-11B5-48D4-9BF7-19DAD1F6596F}" type="parTrans" cxnId="{8F30E210-5436-40CA-A0CF-CF94BDC2874D}">
      <dgm:prSet/>
      <dgm:spPr/>
      <dgm:t>
        <a:bodyPr/>
        <a:lstStyle/>
        <a:p>
          <a:endParaRPr lang="en-US"/>
        </a:p>
      </dgm:t>
    </dgm:pt>
    <dgm:pt modelId="{6DEBDCDA-370A-4DF6-B087-E525ACCF369A}" type="sibTrans" cxnId="{8F30E210-5436-40CA-A0CF-CF94BDC2874D}">
      <dgm:prSet/>
      <dgm:spPr/>
      <dgm:t>
        <a:bodyPr/>
        <a:lstStyle/>
        <a:p>
          <a:endParaRPr lang="en-US"/>
        </a:p>
      </dgm:t>
    </dgm:pt>
    <dgm:pt modelId="{8117D612-4D41-4431-9A31-25980AE84DA1}">
      <dgm:prSet phldrT="[Text]"/>
      <dgm:spPr/>
      <dgm:t>
        <a:bodyPr/>
        <a:lstStyle/>
        <a:p>
          <a:r>
            <a:rPr lang="en-US" dirty="0" smtClean="0"/>
            <a:t>3. Training             4.  Skill</a:t>
          </a:r>
        </a:p>
      </dgm:t>
    </dgm:pt>
    <dgm:pt modelId="{8C90789E-3A37-424C-A995-330A6A7B0FD2}" type="parTrans" cxnId="{03D58BA3-2855-4EA6-B267-692A572D79C0}">
      <dgm:prSet/>
      <dgm:spPr/>
      <dgm:t>
        <a:bodyPr/>
        <a:lstStyle/>
        <a:p>
          <a:endParaRPr lang="en-US"/>
        </a:p>
      </dgm:t>
    </dgm:pt>
    <dgm:pt modelId="{CF7E42B2-2185-47AA-98FE-D135C3ED4246}" type="sibTrans" cxnId="{03D58BA3-2855-4EA6-B267-692A572D79C0}">
      <dgm:prSet/>
      <dgm:spPr/>
      <dgm:t>
        <a:bodyPr/>
        <a:lstStyle/>
        <a:p>
          <a:endParaRPr lang="en-US"/>
        </a:p>
      </dgm:t>
    </dgm:pt>
    <dgm:pt modelId="{2BAC9610-7F4B-4B45-B0DB-730F31674474}">
      <dgm:prSet phldrT="[Text]"/>
      <dgm:spPr/>
      <dgm:t>
        <a:bodyPr/>
        <a:lstStyle/>
        <a:p>
          <a:r>
            <a:rPr lang="en-US" dirty="0" smtClean="0"/>
            <a:t>5. Reality based multi-sensory presentation</a:t>
          </a:r>
          <a:endParaRPr lang="en-US" dirty="0"/>
        </a:p>
      </dgm:t>
    </dgm:pt>
    <dgm:pt modelId="{155E123B-5C60-458B-9103-B769FDC58784}" type="parTrans" cxnId="{51853DFF-1C7E-487E-B9C0-5141E773A797}">
      <dgm:prSet/>
      <dgm:spPr/>
      <dgm:t>
        <a:bodyPr/>
        <a:lstStyle/>
        <a:p>
          <a:endParaRPr lang="en-US"/>
        </a:p>
      </dgm:t>
    </dgm:pt>
    <dgm:pt modelId="{E23AA013-D572-4566-B4AB-7C2E4C8D5A60}" type="sibTrans" cxnId="{51853DFF-1C7E-487E-B9C0-5141E773A797}">
      <dgm:prSet/>
      <dgm:spPr/>
      <dgm:t>
        <a:bodyPr/>
        <a:lstStyle/>
        <a:p>
          <a:endParaRPr lang="en-US"/>
        </a:p>
      </dgm:t>
    </dgm:pt>
    <dgm:pt modelId="{F88A6070-D690-45CD-9689-1000E19244F4}">
      <dgm:prSet phldrT="[Text]"/>
      <dgm:spPr/>
      <dgm:t>
        <a:bodyPr/>
        <a:lstStyle/>
        <a:p>
          <a:r>
            <a:rPr lang="en-US" dirty="0" smtClean="0"/>
            <a:t>6. Active Patience</a:t>
          </a:r>
        </a:p>
        <a:p>
          <a:r>
            <a:rPr lang="en-US" dirty="0" smtClean="0"/>
            <a:t>7. Belief in Positive and Possible</a:t>
          </a:r>
          <a:endParaRPr lang="en-US" dirty="0"/>
        </a:p>
      </dgm:t>
    </dgm:pt>
    <dgm:pt modelId="{C49A0BEC-F32E-4524-A64F-4DFE11D82805}" type="parTrans" cxnId="{D14D6F95-8981-4573-B93C-6530F4FD507D}">
      <dgm:prSet/>
      <dgm:spPr/>
      <dgm:t>
        <a:bodyPr/>
        <a:lstStyle/>
        <a:p>
          <a:endParaRPr lang="en-US"/>
        </a:p>
      </dgm:t>
    </dgm:pt>
    <dgm:pt modelId="{B211C2EB-B81E-4D89-A665-F4169D76955D}" type="sibTrans" cxnId="{D14D6F95-8981-4573-B93C-6530F4FD507D}">
      <dgm:prSet/>
      <dgm:spPr/>
      <dgm:t>
        <a:bodyPr/>
        <a:lstStyle/>
        <a:p>
          <a:endParaRPr lang="en-US"/>
        </a:p>
      </dgm:t>
    </dgm:pt>
    <dgm:pt modelId="{4AAC5950-4417-412D-BA16-130EA8243C66}" type="pres">
      <dgm:prSet presAssocID="{B08DE740-DE49-4C3F-BD83-7AF7EFA5DA2C}" presName="diagram" presStyleCnt="0">
        <dgm:presLayoutVars>
          <dgm:dir/>
          <dgm:resizeHandles val="exact"/>
        </dgm:presLayoutVars>
      </dgm:prSet>
      <dgm:spPr/>
      <dgm:t>
        <a:bodyPr/>
        <a:lstStyle/>
        <a:p>
          <a:endParaRPr lang="en-US"/>
        </a:p>
      </dgm:t>
    </dgm:pt>
    <dgm:pt modelId="{F9D575B4-4EA5-4EA1-96A9-929207403EA9}" type="pres">
      <dgm:prSet presAssocID="{7518BBD4-8DAF-4B56-950D-FCC2B9FB0ED2}" presName="node" presStyleLbl="node1" presStyleIdx="0" presStyleCnt="5">
        <dgm:presLayoutVars>
          <dgm:bulletEnabled val="1"/>
        </dgm:presLayoutVars>
      </dgm:prSet>
      <dgm:spPr/>
      <dgm:t>
        <a:bodyPr/>
        <a:lstStyle/>
        <a:p>
          <a:endParaRPr lang="en-US"/>
        </a:p>
      </dgm:t>
    </dgm:pt>
    <dgm:pt modelId="{988D1744-0ADB-4A62-81DC-3DEC65B1FD61}" type="pres">
      <dgm:prSet presAssocID="{FDF959C3-7A34-4B47-B663-72A78B85063E}" presName="sibTrans" presStyleCnt="0"/>
      <dgm:spPr/>
    </dgm:pt>
    <dgm:pt modelId="{B1E9B91C-F644-4E24-BA63-6B46DEDDA3B7}" type="pres">
      <dgm:prSet presAssocID="{6B440D5C-E377-4EB7-A2B6-01DF3EECCA00}" presName="node" presStyleLbl="node1" presStyleIdx="1" presStyleCnt="5">
        <dgm:presLayoutVars>
          <dgm:bulletEnabled val="1"/>
        </dgm:presLayoutVars>
      </dgm:prSet>
      <dgm:spPr/>
      <dgm:t>
        <a:bodyPr/>
        <a:lstStyle/>
        <a:p>
          <a:endParaRPr lang="en-US"/>
        </a:p>
      </dgm:t>
    </dgm:pt>
    <dgm:pt modelId="{52624EF3-0E98-4E86-8274-02ED4113C6B1}" type="pres">
      <dgm:prSet presAssocID="{6DEBDCDA-370A-4DF6-B087-E525ACCF369A}" presName="sibTrans" presStyleCnt="0"/>
      <dgm:spPr/>
    </dgm:pt>
    <dgm:pt modelId="{CA35084E-B3A1-496E-9E75-1F02832AA869}" type="pres">
      <dgm:prSet presAssocID="{8117D612-4D41-4431-9A31-25980AE84DA1}" presName="node" presStyleLbl="node1" presStyleIdx="2" presStyleCnt="5">
        <dgm:presLayoutVars>
          <dgm:bulletEnabled val="1"/>
        </dgm:presLayoutVars>
      </dgm:prSet>
      <dgm:spPr/>
      <dgm:t>
        <a:bodyPr/>
        <a:lstStyle/>
        <a:p>
          <a:endParaRPr lang="en-US"/>
        </a:p>
      </dgm:t>
    </dgm:pt>
    <dgm:pt modelId="{4B96B08F-56B7-46BE-846D-BF22DB80A1F9}" type="pres">
      <dgm:prSet presAssocID="{CF7E42B2-2185-47AA-98FE-D135C3ED4246}" presName="sibTrans" presStyleCnt="0"/>
      <dgm:spPr/>
    </dgm:pt>
    <dgm:pt modelId="{5CDFF064-FCC6-43B0-A632-DD4A6BD30B6A}" type="pres">
      <dgm:prSet presAssocID="{2BAC9610-7F4B-4B45-B0DB-730F31674474}" presName="node" presStyleLbl="node1" presStyleIdx="3" presStyleCnt="5">
        <dgm:presLayoutVars>
          <dgm:bulletEnabled val="1"/>
        </dgm:presLayoutVars>
      </dgm:prSet>
      <dgm:spPr/>
      <dgm:t>
        <a:bodyPr/>
        <a:lstStyle/>
        <a:p>
          <a:endParaRPr lang="en-US"/>
        </a:p>
      </dgm:t>
    </dgm:pt>
    <dgm:pt modelId="{0FF34E77-4DBB-4B40-869E-74D5CC6609B8}" type="pres">
      <dgm:prSet presAssocID="{E23AA013-D572-4566-B4AB-7C2E4C8D5A60}" presName="sibTrans" presStyleCnt="0"/>
      <dgm:spPr/>
    </dgm:pt>
    <dgm:pt modelId="{AC8CCD79-043E-4652-A196-BA9F1B114E4A}" type="pres">
      <dgm:prSet presAssocID="{F88A6070-D690-45CD-9689-1000E19244F4}" presName="node" presStyleLbl="node1" presStyleIdx="4" presStyleCnt="5">
        <dgm:presLayoutVars>
          <dgm:bulletEnabled val="1"/>
        </dgm:presLayoutVars>
      </dgm:prSet>
      <dgm:spPr/>
      <dgm:t>
        <a:bodyPr/>
        <a:lstStyle/>
        <a:p>
          <a:endParaRPr lang="en-US"/>
        </a:p>
      </dgm:t>
    </dgm:pt>
  </dgm:ptLst>
  <dgm:cxnLst>
    <dgm:cxn modelId="{03D58BA3-2855-4EA6-B267-692A572D79C0}" srcId="{B08DE740-DE49-4C3F-BD83-7AF7EFA5DA2C}" destId="{8117D612-4D41-4431-9A31-25980AE84DA1}" srcOrd="2" destOrd="0" parTransId="{8C90789E-3A37-424C-A995-330A6A7B0FD2}" sibTransId="{CF7E42B2-2185-47AA-98FE-D135C3ED4246}"/>
    <dgm:cxn modelId="{BAB29CE1-B01D-4935-A5E6-CE2E81BFFF87}" type="presOf" srcId="{8117D612-4D41-4431-9A31-25980AE84DA1}" destId="{CA35084E-B3A1-496E-9E75-1F02832AA869}" srcOrd="0" destOrd="0" presId="urn:microsoft.com/office/officeart/2005/8/layout/default"/>
    <dgm:cxn modelId="{51853DFF-1C7E-487E-B9C0-5141E773A797}" srcId="{B08DE740-DE49-4C3F-BD83-7AF7EFA5DA2C}" destId="{2BAC9610-7F4B-4B45-B0DB-730F31674474}" srcOrd="3" destOrd="0" parTransId="{155E123B-5C60-458B-9103-B769FDC58784}" sibTransId="{E23AA013-D572-4566-B4AB-7C2E4C8D5A60}"/>
    <dgm:cxn modelId="{FCD06C19-BD0C-4AFA-90A1-6041A24780F4}" type="presOf" srcId="{7518BBD4-8DAF-4B56-950D-FCC2B9FB0ED2}" destId="{F9D575B4-4EA5-4EA1-96A9-929207403EA9}" srcOrd="0" destOrd="0" presId="urn:microsoft.com/office/officeart/2005/8/layout/default"/>
    <dgm:cxn modelId="{5DE17AED-A541-412C-BC0B-1D093F5F5974}" type="presOf" srcId="{F88A6070-D690-45CD-9689-1000E19244F4}" destId="{AC8CCD79-043E-4652-A196-BA9F1B114E4A}" srcOrd="0" destOrd="0" presId="urn:microsoft.com/office/officeart/2005/8/layout/default"/>
    <dgm:cxn modelId="{D14D6F95-8981-4573-B93C-6530F4FD507D}" srcId="{B08DE740-DE49-4C3F-BD83-7AF7EFA5DA2C}" destId="{F88A6070-D690-45CD-9689-1000E19244F4}" srcOrd="4" destOrd="0" parTransId="{C49A0BEC-F32E-4524-A64F-4DFE11D82805}" sibTransId="{B211C2EB-B81E-4D89-A665-F4169D76955D}"/>
    <dgm:cxn modelId="{CC9B4679-8295-4951-AFE2-3A3EEC76DBEE}" type="presOf" srcId="{2BAC9610-7F4B-4B45-B0DB-730F31674474}" destId="{5CDFF064-FCC6-43B0-A632-DD4A6BD30B6A}" srcOrd="0" destOrd="0" presId="urn:microsoft.com/office/officeart/2005/8/layout/default"/>
    <dgm:cxn modelId="{D8787489-AEB3-4C1F-895B-BA52E64C62D5}" type="presOf" srcId="{B08DE740-DE49-4C3F-BD83-7AF7EFA5DA2C}" destId="{4AAC5950-4417-412D-BA16-130EA8243C66}" srcOrd="0" destOrd="0" presId="urn:microsoft.com/office/officeart/2005/8/layout/default"/>
    <dgm:cxn modelId="{3D21330B-264C-49CC-852B-9CC196FAE2CE}" type="presOf" srcId="{6B440D5C-E377-4EB7-A2B6-01DF3EECCA00}" destId="{B1E9B91C-F644-4E24-BA63-6B46DEDDA3B7}" srcOrd="0" destOrd="0" presId="urn:microsoft.com/office/officeart/2005/8/layout/default"/>
    <dgm:cxn modelId="{8F30E210-5436-40CA-A0CF-CF94BDC2874D}" srcId="{B08DE740-DE49-4C3F-BD83-7AF7EFA5DA2C}" destId="{6B440D5C-E377-4EB7-A2B6-01DF3EECCA00}" srcOrd="1" destOrd="0" parTransId="{16DCDDFE-11B5-48D4-9BF7-19DAD1F6596F}" sibTransId="{6DEBDCDA-370A-4DF6-B087-E525ACCF369A}"/>
    <dgm:cxn modelId="{38A346ED-1D57-444F-BB48-DDDF8680644F}" srcId="{B08DE740-DE49-4C3F-BD83-7AF7EFA5DA2C}" destId="{7518BBD4-8DAF-4B56-950D-FCC2B9FB0ED2}" srcOrd="0" destOrd="0" parTransId="{5C5BED28-D488-46A5-9EC1-31BAAF23BAC5}" sibTransId="{FDF959C3-7A34-4B47-B663-72A78B85063E}"/>
    <dgm:cxn modelId="{63AA5E88-F700-4ECB-BAF5-682A24831E9D}" type="presParOf" srcId="{4AAC5950-4417-412D-BA16-130EA8243C66}" destId="{F9D575B4-4EA5-4EA1-96A9-929207403EA9}" srcOrd="0" destOrd="0" presId="urn:microsoft.com/office/officeart/2005/8/layout/default"/>
    <dgm:cxn modelId="{E024E986-6958-430F-83A1-472C506F652C}" type="presParOf" srcId="{4AAC5950-4417-412D-BA16-130EA8243C66}" destId="{988D1744-0ADB-4A62-81DC-3DEC65B1FD61}" srcOrd="1" destOrd="0" presId="urn:microsoft.com/office/officeart/2005/8/layout/default"/>
    <dgm:cxn modelId="{4EF6991B-504F-44D5-A70C-C34E04F17FE3}" type="presParOf" srcId="{4AAC5950-4417-412D-BA16-130EA8243C66}" destId="{B1E9B91C-F644-4E24-BA63-6B46DEDDA3B7}" srcOrd="2" destOrd="0" presId="urn:microsoft.com/office/officeart/2005/8/layout/default"/>
    <dgm:cxn modelId="{4B27B604-22AA-45C6-B79F-F93A57F05626}" type="presParOf" srcId="{4AAC5950-4417-412D-BA16-130EA8243C66}" destId="{52624EF3-0E98-4E86-8274-02ED4113C6B1}" srcOrd="3" destOrd="0" presId="urn:microsoft.com/office/officeart/2005/8/layout/default"/>
    <dgm:cxn modelId="{5C632AC8-73AE-46E5-94CD-C1C790E07C0C}" type="presParOf" srcId="{4AAC5950-4417-412D-BA16-130EA8243C66}" destId="{CA35084E-B3A1-496E-9E75-1F02832AA869}" srcOrd="4" destOrd="0" presId="urn:microsoft.com/office/officeart/2005/8/layout/default"/>
    <dgm:cxn modelId="{749837E9-188A-42B6-91AE-1DFB53066862}" type="presParOf" srcId="{4AAC5950-4417-412D-BA16-130EA8243C66}" destId="{4B96B08F-56B7-46BE-846D-BF22DB80A1F9}" srcOrd="5" destOrd="0" presId="urn:microsoft.com/office/officeart/2005/8/layout/default"/>
    <dgm:cxn modelId="{D8EC1D34-0ABB-41D7-8BCC-65719AF07F77}" type="presParOf" srcId="{4AAC5950-4417-412D-BA16-130EA8243C66}" destId="{5CDFF064-FCC6-43B0-A632-DD4A6BD30B6A}" srcOrd="6" destOrd="0" presId="urn:microsoft.com/office/officeart/2005/8/layout/default"/>
    <dgm:cxn modelId="{745B5EF9-F67D-4B9A-B34C-65DAA9708E67}" type="presParOf" srcId="{4AAC5950-4417-412D-BA16-130EA8243C66}" destId="{0FF34E77-4DBB-4B40-869E-74D5CC6609B8}" srcOrd="7" destOrd="0" presId="urn:microsoft.com/office/officeart/2005/8/layout/default"/>
    <dgm:cxn modelId="{9A853049-59CC-4D24-9BB4-2D3A87EAEAA0}" type="presParOf" srcId="{4AAC5950-4417-412D-BA16-130EA8243C66}" destId="{AC8CCD79-043E-4652-A196-BA9F1B114E4A}" srcOrd="8"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5F3D99-DB74-4AFB-8FD1-9652DF9CE394}" type="doc">
      <dgm:prSet loTypeId="urn:microsoft.com/office/officeart/2005/8/layout/cycle2" loCatId="cycle" qsTypeId="urn:microsoft.com/office/officeart/2005/8/quickstyle/simple2" qsCatId="simple" csTypeId="urn:microsoft.com/office/officeart/2005/8/colors/accent0_2" csCatId="mainScheme"/>
      <dgm:spPr/>
      <dgm:t>
        <a:bodyPr/>
        <a:lstStyle/>
        <a:p>
          <a:endParaRPr lang="en-US"/>
        </a:p>
      </dgm:t>
    </dgm:pt>
    <dgm:pt modelId="{54891686-0734-46EA-8D27-118401903EBA}">
      <dgm:prSet/>
      <dgm:spPr/>
      <dgm:t>
        <a:bodyPr/>
        <a:lstStyle/>
        <a:p>
          <a:pPr rtl="0"/>
          <a:r>
            <a:rPr lang="en-US" dirty="0" smtClean="0"/>
            <a:t>Music builds confidence and provides a fun and engaging safe, secure and successful environment to maximize learning potential.</a:t>
          </a:r>
          <a:endParaRPr lang="en-US" dirty="0"/>
        </a:p>
      </dgm:t>
    </dgm:pt>
    <dgm:pt modelId="{6473B652-135D-4C2B-913F-A207D2E96F8F}" type="parTrans" cxnId="{7A4ECA0B-3ECB-4875-86FD-1EF9D8BD3B82}">
      <dgm:prSet/>
      <dgm:spPr/>
      <dgm:t>
        <a:bodyPr/>
        <a:lstStyle/>
        <a:p>
          <a:endParaRPr lang="en-US"/>
        </a:p>
      </dgm:t>
    </dgm:pt>
    <dgm:pt modelId="{F0231265-CDF9-44C5-9E7A-527B600CA01B}" type="sibTrans" cxnId="{7A4ECA0B-3ECB-4875-86FD-1EF9D8BD3B82}">
      <dgm:prSet/>
      <dgm:spPr/>
      <dgm:t>
        <a:bodyPr/>
        <a:lstStyle/>
        <a:p>
          <a:endParaRPr lang="en-US"/>
        </a:p>
      </dgm:t>
    </dgm:pt>
    <dgm:pt modelId="{F1506E9B-0367-44F8-976A-D73AD4356FE6}">
      <dgm:prSet/>
      <dgm:spPr/>
      <dgm:t>
        <a:bodyPr/>
        <a:lstStyle/>
        <a:p>
          <a:pPr rtl="0"/>
          <a:r>
            <a:rPr lang="en-US" dirty="0" smtClean="0"/>
            <a:t>Music forms an introduction to competencies in literacy: listening (auditory processing), speaking (singing), reading (notation) and writing (composing). </a:t>
          </a:r>
          <a:endParaRPr lang="en-US" dirty="0"/>
        </a:p>
      </dgm:t>
    </dgm:pt>
    <dgm:pt modelId="{6F103BE3-EB47-45FC-BBC0-1A26EED63511}" type="parTrans" cxnId="{9B5F7A65-FB1D-4690-B03B-B4D09EFB37DB}">
      <dgm:prSet/>
      <dgm:spPr/>
      <dgm:t>
        <a:bodyPr/>
        <a:lstStyle/>
        <a:p>
          <a:endParaRPr lang="en-US"/>
        </a:p>
      </dgm:t>
    </dgm:pt>
    <dgm:pt modelId="{302298DC-9D62-462A-9F30-09D9010BE9FB}" type="sibTrans" cxnId="{9B5F7A65-FB1D-4690-B03B-B4D09EFB37DB}">
      <dgm:prSet/>
      <dgm:spPr/>
      <dgm:t>
        <a:bodyPr/>
        <a:lstStyle/>
        <a:p>
          <a:endParaRPr lang="en-US"/>
        </a:p>
      </dgm:t>
    </dgm:pt>
    <dgm:pt modelId="{775F914F-A9D2-4790-A4EE-C8F876B16B89}">
      <dgm:prSet/>
      <dgm:spPr/>
      <dgm:t>
        <a:bodyPr/>
        <a:lstStyle/>
        <a:p>
          <a:pPr rtl="0"/>
          <a:r>
            <a:rPr lang="en-US" dirty="0" smtClean="0"/>
            <a:t>Music is performed in real time, with a definite beginning, middle, and end or task completion. With this inherent structure, music has the ability to help manage a range of behaviors while enhancing the health and welfare of a child.</a:t>
          </a:r>
          <a:endParaRPr lang="en-US" dirty="0"/>
        </a:p>
      </dgm:t>
    </dgm:pt>
    <dgm:pt modelId="{67B47D9A-31B2-4A98-8588-C92F38EAB95D}" type="parTrans" cxnId="{3100774E-B6FE-4B08-BCE6-FDD2B9D4757E}">
      <dgm:prSet/>
      <dgm:spPr/>
      <dgm:t>
        <a:bodyPr/>
        <a:lstStyle/>
        <a:p>
          <a:endParaRPr lang="en-US"/>
        </a:p>
      </dgm:t>
    </dgm:pt>
    <dgm:pt modelId="{F5C9CE9C-ABF0-4401-B2D0-B80269761F33}" type="sibTrans" cxnId="{3100774E-B6FE-4B08-BCE6-FDD2B9D4757E}">
      <dgm:prSet/>
      <dgm:spPr/>
      <dgm:t>
        <a:bodyPr/>
        <a:lstStyle/>
        <a:p>
          <a:endParaRPr lang="en-US"/>
        </a:p>
      </dgm:t>
    </dgm:pt>
    <dgm:pt modelId="{5A1551EE-ADA9-4B18-B8FE-77B7C545928F}" type="pres">
      <dgm:prSet presAssocID="{595F3D99-DB74-4AFB-8FD1-9652DF9CE394}" presName="cycle" presStyleCnt="0">
        <dgm:presLayoutVars>
          <dgm:dir/>
          <dgm:resizeHandles val="exact"/>
        </dgm:presLayoutVars>
      </dgm:prSet>
      <dgm:spPr/>
      <dgm:t>
        <a:bodyPr/>
        <a:lstStyle/>
        <a:p>
          <a:endParaRPr lang="en-US"/>
        </a:p>
      </dgm:t>
    </dgm:pt>
    <dgm:pt modelId="{F40C715C-24F8-4380-9608-9CB33BFD57EC}" type="pres">
      <dgm:prSet presAssocID="{54891686-0734-46EA-8D27-118401903EBA}" presName="node" presStyleLbl="node1" presStyleIdx="0" presStyleCnt="3">
        <dgm:presLayoutVars>
          <dgm:bulletEnabled val="1"/>
        </dgm:presLayoutVars>
      </dgm:prSet>
      <dgm:spPr/>
      <dgm:t>
        <a:bodyPr/>
        <a:lstStyle/>
        <a:p>
          <a:endParaRPr lang="en-US"/>
        </a:p>
      </dgm:t>
    </dgm:pt>
    <dgm:pt modelId="{A38A5ACF-4150-420A-8D41-4081E6FDDFCE}" type="pres">
      <dgm:prSet presAssocID="{F0231265-CDF9-44C5-9E7A-527B600CA01B}" presName="sibTrans" presStyleLbl="sibTrans2D1" presStyleIdx="0" presStyleCnt="3"/>
      <dgm:spPr/>
      <dgm:t>
        <a:bodyPr/>
        <a:lstStyle/>
        <a:p>
          <a:endParaRPr lang="en-US"/>
        </a:p>
      </dgm:t>
    </dgm:pt>
    <dgm:pt modelId="{06987EE3-B063-4ABC-8150-AA1578AA0AC8}" type="pres">
      <dgm:prSet presAssocID="{F0231265-CDF9-44C5-9E7A-527B600CA01B}" presName="connectorText" presStyleLbl="sibTrans2D1" presStyleIdx="0" presStyleCnt="3"/>
      <dgm:spPr/>
      <dgm:t>
        <a:bodyPr/>
        <a:lstStyle/>
        <a:p>
          <a:endParaRPr lang="en-US"/>
        </a:p>
      </dgm:t>
    </dgm:pt>
    <dgm:pt modelId="{E0E2093F-6E7F-4D29-BBB2-34A1CCF6125C}" type="pres">
      <dgm:prSet presAssocID="{F1506E9B-0367-44F8-976A-D73AD4356FE6}" presName="node" presStyleLbl="node1" presStyleIdx="1" presStyleCnt="3">
        <dgm:presLayoutVars>
          <dgm:bulletEnabled val="1"/>
        </dgm:presLayoutVars>
      </dgm:prSet>
      <dgm:spPr/>
      <dgm:t>
        <a:bodyPr/>
        <a:lstStyle/>
        <a:p>
          <a:endParaRPr lang="en-US"/>
        </a:p>
      </dgm:t>
    </dgm:pt>
    <dgm:pt modelId="{2760385A-E5A1-4CAC-9E8B-0369B361708F}" type="pres">
      <dgm:prSet presAssocID="{302298DC-9D62-462A-9F30-09D9010BE9FB}" presName="sibTrans" presStyleLbl="sibTrans2D1" presStyleIdx="1" presStyleCnt="3"/>
      <dgm:spPr/>
      <dgm:t>
        <a:bodyPr/>
        <a:lstStyle/>
        <a:p>
          <a:endParaRPr lang="en-US"/>
        </a:p>
      </dgm:t>
    </dgm:pt>
    <dgm:pt modelId="{04182866-C6EB-4465-9F2C-EC6E45A6DAC8}" type="pres">
      <dgm:prSet presAssocID="{302298DC-9D62-462A-9F30-09D9010BE9FB}" presName="connectorText" presStyleLbl="sibTrans2D1" presStyleIdx="1" presStyleCnt="3"/>
      <dgm:spPr/>
      <dgm:t>
        <a:bodyPr/>
        <a:lstStyle/>
        <a:p>
          <a:endParaRPr lang="en-US"/>
        </a:p>
      </dgm:t>
    </dgm:pt>
    <dgm:pt modelId="{4011BAD4-03A4-4665-B9C6-0DB6EC790067}" type="pres">
      <dgm:prSet presAssocID="{775F914F-A9D2-4790-A4EE-C8F876B16B89}" presName="node" presStyleLbl="node1" presStyleIdx="2" presStyleCnt="3">
        <dgm:presLayoutVars>
          <dgm:bulletEnabled val="1"/>
        </dgm:presLayoutVars>
      </dgm:prSet>
      <dgm:spPr/>
      <dgm:t>
        <a:bodyPr/>
        <a:lstStyle/>
        <a:p>
          <a:endParaRPr lang="en-US"/>
        </a:p>
      </dgm:t>
    </dgm:pt>
    <dgm:pt modelId="{96DC7309-D4E8-4894-A5D4-C55EA7B99922}" type="pres">
      <dgm:prSet presAssocID="{F5C9CE9C-ABF0-4401-B2D0-B80269761F33}" presName="sibTrans" presStyleLbl="sibTrans2D1" presStyleIdx="2" presStyleCnt="3"/>
      <dgm:spPr/>
      <dgm:t>
        <a:bodyPr/>
        <a:lstStyle/>
        <a:p>
          <a:endParaRPr lang="en-US"/>
        </a:p>
      </dgm:t>
    </dgm:pt>
    <dgm:pt modelId="{F3312C16-1EAD-4C15-8D49-252E69FB2EA3}" type="pres">
      <dgm:prSet presAssocID="{F5C9CE9C-ABF0-4401-B2D0-B80269761F33}" presName="connectorText" presStyleLbl="sibTrans2D1" presStyleIdx="2" presStyleCnt="3"/>
      <dgm:spPr/>
      <dgm:t>
        <a:bodyPr/>
        <a:lstStyle/>
        <a:p>
          <a:endParaRPr lang="en-US"/>
        </a:p>
      </dgm:t>
    </dgm:pt>
  </dgm:ptLst>
  <dgm:cxnLst>
    <dgm:cxn modelId="{05A78801-3D52-4803-BC9D-24D6E25FA55F}" type="presOf" srcId="{302298DC-9D62-462A-9F30-09D9010BE9FB}" destId="{2760385A-E5A1-4CAC-9E8B-0369B361708F}" srcOrd="0" destOrd="0" presId="urn:microsoft.com/office/officeart/2005/8/layout/cycle2"/>
    <dgm:cxn modelId="{71C6F31C-4BDB-482E-8881-D2212BD3CE34}" type="presOf" srcId="{775F914F-A9D2-4790-A4EE-C8F876B16B89}" destId="{4011BAD4-03A4-4665-B9C6-0DB6EC790067}" srcOrd="0" destOrd="0" presId="urn:microsoft.com/office/officeart/2005/8/layout/cycle2"/>
    <dgm:cxn modelId="{2435364D-E517-4570-B265-2B43EE9AC736}" type="presOf" srcId="{F5C9CE9C-ABF0-4401-B2D0-B80269761F33}" destId="{96DC7309-D4E8-4894-A5D4-C55EA7B99922}" srcOrd="0" destOrd="0" presId="urn:microsoft.com/office/officeart/2005/8/layout/cycle2"/>
    <dgm:cxn modelId="{3100774E-B6FE-4B08-BCE6-FDD2B9D4757E}" srcId="{595F3D99-DB74-4AFB-8FD1-9652DF9CE394}" destId="{775F914F-A9D2-4790-A4EE-C8F876B16B89}" srcOrd="2" destOrd="0" parTransId="{67B47D9A-31B2-4A98-8588-C92F38EAB95D}" sibTransId="{F5C9CE9C-ABF0-4401-B2D0-B80269761F33}"/>
    <dgm:cxn modelId="{9B5F7A65-FB1D-4690-B03B-B4D09EFB37DB}" srcId="{595F3D99-DB74-4AFB-8FD1-9652DF9CE394}" destId="{F1506E9B-0367-44F8-976A-D73AD4356FE6}" srcOrd="1" destOrd="0" parTransId="{6F103BE3-EB47-45FC-BBC0-1A26EED63511}" sibTransId="{302298DC-9D62-462A-9F30-09D9010BE9FB}"/>
    <dgm:cxn modelId="{26BE1D40-5D21-4ED2-BB4C-E1856D2A8DE3}" type="presOf" srcId="{F5C9CE9C-ABF0-4401-B2D0-B80269761F33}" destId="{F3312C16-1EAD-4C15-8D49-252E69FB2EA3}" srcOrd="1" destOrd="0" presId="urn:microsoft.com/office/officeart/2005/8/layout/cycle2"/>
    <dgm:cxn modelId="{D9989348-69A5-451D-B1B4-79B49990AF44}" type="presOf" srcId="{54891686-0734-46EA-8D27-118401903EBA}" destId="{F40C715C-24F8-4380-9608-9CB33BFD57EC}" srcOrd="0" destOrd="0" presId="urn:microsoft.com/office/officeart/2005/8/layout/cycle2"/>
    <dgm:cxn modelId="{7A4ECA0B-3ECB-4875-86FD-1EF9D8BD3B82}" srcId="{595F3D99-DB74-4AFB-8FD1-9652DF9CE394}" destId="{54891686-0734-46EA-8D27-118401903EBA}" srcOrd="0" destOrd="0" parTransId="{6473B652-135D-4C2B-913F-A207D2E96F8F}" sibTransId="{F0231265-CDF9-44C5-9E7A-527B600CA01B}"/>
    <dgm:cxn modelId="{20B6CD04-83ED-4737-BDCE-21C25D3B6CBA}" type="presOf" srcId="{F1506E9B-0367-44F8-976A-D73AD4356FE6}" destId="{E0E2093F-6E7F-4D29-BBB2-34A1CCF6125C}" srcOrd="0" destOrd="0" presId="urn:microsoft.com/office/officeart/2005/8/layout/cycle2"/>
    <dgm:cxn modelId="{13CED757-02F7-4933-9389-192472977807}" type="presOf" srcId="{302298DC-9D62-462A-9F30-09D9010BE9FB}" destId="{04182866-C6EB-4465-9F2C-EC6E45A6DAC8}" srcOrd="1" destOrd="0" presId="urn:microsoft.com/office/officeart/2005/8/layout/cycle2"/>
    <dgm:cxn modelId="{29F18B8F-E632-498E-A7DE-00231076718C}" type="presOf" srcId="{F0231265-CDF9-44C5-9E7A-527B600CA01B}" destId="{06987EE3-B063-4ABC-8150-AA1578AA0AC8}" srcOrd="1" destOrd="0" presId="urn:microsoft.com/office/officeart/2005/8/layout/cycle2"/>
    <dgm:cxn modelId="{334D6091-0D1A-4739-B394-71DD53EBD4CF}" type="presOf" srcId="{F0231265-CDF9-44C5-9E7A-527B600CA01B}" destId="{A38A5ACF-4150-420A-8D41-4081E6FDDFCE}" srcOrd="0" destOrd="0" presId="urn:microsoft.com/office/officeart/2005/8/layout/cycle2"/>
    <dgm:cxn modelId="{6BFE5541-35ED-40C9-A8C6-46F17EF45236}" type="presOf" srcId="{595F3D99-DB74-4AFB-8FD1-9652DF9CE394}" destId="{5A1551EE-ADA9-4B18-B8FE-77B7C545928F}" srcOrd="0" destOrd="0" presId="urn:microsoft.com/office/officeart/2005/8/layout/cycle2"/>
    <dgm:cxn modelId="{35F2B659-1264-4F1D-860F-F98E1E8DEA6D}" type="presParOf" srcId="{5A1551EE-ADA9-4B18-B8FE-77B7C545928F}" destId="{F40C715C-24F8-4380-9608-9CB33BFD57EC}" srcOrd="0" destOrd="0" presId="urn:microsoft.com/office/officeart/2005/8/layout/cycle2"/>
    <dgm:cxn modelId="{CE1E6438-E9B5-4E1B-AE64-374E67B096EE}" type="presParOf" srcId="{5A1551EE-ADA9-4B18-B8FE-77B7C545928F}" destId="{A38A5ACF-4150-420A-8D41-4081E6FDDFCE}" srcOrd="1" destOrd="0" presId="urn:microsoft.com/office/officeart/2005/8/layout/cycle2"/>
    <dgm:cxn modelId="{F6333D31-3CA1-4D7F-8110-7AF23D0F3D46}" type="presParOf" srcId="{A38A5ACF-4150-420A-8D41-4081E6FDDFCE}" destId="{06987EE3-B063-4ABC-8150-AA1578AA0AC8}" srcOrd="0" destOrd="0" presId="urn:microsoft.com/office/officeart/2005/8/layout/cycle2"/>
    <dgm:cxn modelId="{693149E6-415B-46FC-8E53-0E198AF0DCE2}" type="presParOf" srcId="{5A1551EE-ADA9-4B18-B8FE-77B7C545928F}" destId="{E0E2093F-6E7F-4D29-BBB2-34A1CCF6125C}" srcOrd="2" destOrd="0" presId="urn:microsoft.com/office/officeart/2005/8/layout/cycle2"/>
    <dgm:cxn modelId="{640A81F6-B265-4CCD-A8D7-1D44D2EDE1C2}" type="presParOf" srcId="{5A1551EE-ADA9-4B18-B8FE-77B7C545928F}" destId="{2760385A-E5A1-4CAC-9E8B-0369B361708F}" srcOrd="3" destOrd="0" presId="urn:microsoft.com/office/officeart/2005/8/layout/cycle2"/>
    <dgm:cxn modelId="{77E70BA6-492B-4E36-8F4D-BEA14DECEC26}" type="presParOf" srcId="{2760385A-E5A1-4CAC-9E8B-0369B361708F}" destId="{04182866-C6EB-4465-9F2C-EC6E45A6DAC8}" srcOrd="0" destOrd="0" presId="urn:microsoft.com/office/officeart/2005/8/layout/cycle2"/>
    <dgm:cxn modelId="{17F3AEA9-E98D-40BC-AAF6-6795BA80BFEC}" type="presParOf" srcId="{5A1551EE-ADA9-4B18-B8FE-77B7C545928F}" destId="{4011BAD4-03A4-4665-B9C6-0DB6EC790067}" srcOrd="4" destOrd="0" presId="urn:microsoft.com/office/officeart/2005/8/layout/cycle2"/>
    <dgm:cxn modelId="{FF836081-4747-4496-A41C-97639FC3F7B6}" type="presParOf" srcId="{5A1551EE-ADA9-4B18-B8FE-77B7C545928F}" destId="{96DC7309-D4E8-4894-A5D4-C55EA7B99922}" srcOrd="5" destOrd="0" presId="urn:microsoft.com/office/officeart/2005/8/layout/cycle2"/>
    <dgm:cxn modelId="{D6CBBD42-DF60-4A3C-AD85-29B5F285943A}" type="presParOf" srcId="{96DC7309-D4E8-4894-A5D4-C55EA7B99922}" destId="{F3312C16-1EAD-4C15-8D49-252E69FB2EA3}"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537E1F-DDB0-4B4B-A529-194AEB18BD84}"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41F7AFFF-3C62-438D-BE8D-E4D33096F413}" type="pres">
      <dgm:prSet presAssocID="{F3537E1F-DDB0-4B4B-A529-194AEB18BD84}" presName="compositeShape" presStyleCnt="0">
        <dgm:presLayoutVars>
          <dgm:dir/>
          <dgm:resizeHandles/>
        </dgm:presLayoutVars>
      </dgm:prSet>
      <dgm:spPr/>
      <dgm:t>
        <a:bodyPr/>
        <a:lstStyle/>
        <a:p>
          <a:endParaRPr lang="en-US"/>
        </a:p>
      </dgm:t>
    </dgm:pt>
  </dgm:ptLst>
  <dgm:cxnLst>
    <dgm:cxn modelId="{6DB40990-9E4D-4CAB-9CD2-E154291F9DD9}" type="presOf" srcId="{F3537E1F-DDB0-4B4B-A529-194AEB18BD84}" destId="{41F7AFFF-3C62-438D-BE8D-E4D33096F413}" srcOrd="0" destOrd="0" presId="urn:microsoft.com/office/officeart/2005/8/layout/pyramid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1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14"/>
          </a:xfrm>
          <a:prstGeom prst="rect">
            <a:avLst/>
          </a:prstGeom>
        </p:spPr>
        <p:txBody>
          <a:bodyPr vert="horz" lIns="91440" tIns="45720" rIns="91440" bIns="45720" rtlCol="0"/>
          <a:lstStyle>
            <a:lvl1pPr algn="r">
              <a:defRPr sz="1200"/>
            </a:lvl1pPr>
          </a:lstStyle>
          <a:p>
            <a:fld id="{06369E14-9A3F-4C29-8BCF-448C6149670E}" type="datetimeFigureOut">
              <a:rPr lang="en-US" smtClean="0"/>
              <a:pPr/>
              <a:t>11/28/2009</a:t>
            </a:fld>
            <a:endParaRPr lang="en-US"/>
          </a:p>
        </p:txBody>
      </p:sp>
      <p:sp>
        <p:nvSpPr>
          <p:cNvPr id="4" name="Footer Placeholder 3"/>
          <p:cNvSpPr>
            <a:spLocks noGrp="1"/>
          </p:cNvSpPr>
          <p:nvPr>
            <p:ph type="ftr" sz="quarter" idx="2"/>
          </p:nvPr>
        </p:nvSpPr>
        <p:spPr>
          <a:xfrm>
            <a:off x="0" y="8845046"/>
            <a:ext cx="2971800" cy="46561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5046"/>
            <a:ext cx="2971800" cy="465614"/>
          </a:xfrm>
          <a:prstGeom prst="rect">
            <a:avLst/>
          </a:prstGeom>
        </p:spPr>
        <p:txBody>
          <a:bodyPr vert="horz" lIns="91440" tIns="45720" rIns="91440" bIns="45720" rtlCol="0" anchor="b"/>
          <a:lstStyle>
            <a:lvl1pPr algn="r">
              <a:defRPr sz="1200"/>
            </a:lvl1pPr>
          </a:lstStyle>
          <a:p>
            <a:fld id="{66AFC6D5-63A6-4183-9FC5-DEF66A9E5D8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1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14"/>
          </a:xfrm>
          <a:prstGeom prst="rect">
            <a:avLst/>
          </a:prstGeom>
        </p:spPr>
        <p:txBody>
          <a:bodyPr vert="horz" lIns="91440" tIns="45720" rIns="91440" bIns="45720" rtlCol="0"/>
          <a:lstStyle>
            <a:lvl1pPr algn="r">
              <a:defRPr sz="1200"/>
            </a:lvl1pPr>
          </a:lstStyle>
          <a:p>
            <a:fld id="{8474BEC4-0C7B-4009-AAD8-393A37FA746C}" type="datetimeFigureOut">
              <a:rPr lang="en-US" smtClean="0"/>
              <a:pPr/>
              <a:t>11/28/2009</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3331"/>
            <a:ext cx="5486400" cy="419052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6"/>
            <a:ext cx="2971800" cy="4656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5046"/>
            <a:ext cx="2971800" cy="465614"/>
          </a:xfrm>
          <a:prstGeom prst="rect">
            <a:avLst/>
          </a:prstGeom>
        </p:spPr>
        <p:txBody>
          <a:bodyPr vert="horz" lIns="91440" tIns="45720" rIns="91440" bIns="45720" rtlCol="0" anchor="b"/>
          <a:lstStyle>
            <a:lvl1pPr algn="r">
              <a:defRPr sz="1200"/>
            </a:lvl1pPr>
          </a:lstStyle>
          <a:p>
            <a:fld id="{B3CFAA11-12F5-49A6-A7BB-C4E775FA8C2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CFAA11-12F5-49A6-A7BB-C4E775FA8C2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D33F5A-882C-4872-8E8F-BF3654438487}" type="slidenum">
              <a:rPr lang="en-US" smtClean="0"/>
              <a:pPr/>
              <a:t>12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7EA0074-38A3-4062-BBA5-4F8947F5C91C}" type="slidenum">
              <a:rPr lang="en-US" smtClean="0"/>
              <a:pPr/>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149237-4FF4-4AB9-BE7C-FE2AFDBD3E84}" type="slidenum">
              <a:rPr lang="en-US" smtClean="0"/>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149237-4FF4-4AB9-BE7C-FE2AFDBD3E84}" type="slidenum">
              <a:rPr lang="en-US" smtClean="0"/>
              <a:pPr/>
              <a:t>30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CFAA11-12F5-49A6-A7BB-C4E775FA8C23}" type="slidenum">
              <a:rPr lang="en-US" smtClean="0"/>
              <a:pPr/>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688040-1959-4A22-8F8A-88FF7B065AB9}" type="slidenum">
              <a:rPr lang="en-US" smtClean="0"/>
              <a:pPr/>
              <a:t>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952B3A-82FB-4F74-B658-2F13FD18EB5E}" type="slidenum">
              <a:rPr lang="en-US" smtClean="0"/>
              <a:pPr/>
              <a:t>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FC1174-9D98-4C1D-85B2-EA17D01BFCAA}" type="slidenum">
              <a:rPr lang="en-US" smtClean="0"/>
              <a:pPr/>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6A0DD3-C8FC-4077-A0DF-E4F49D179E61}" type="slidenum">
              <a:rPr lang="en-US" smtClean="0"/>
              <a:pPr/>
              <a:t>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79FBB5-EB3F-4521-A803-BA6B730A0C5D}" type="slidenum">
              <a:rPr lang="en-US" smtClean="0"/>
              <a:pPr/>
              <a:t>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655B27F-7C8D-4E46-931E-23305E02E699}" type="slidenum">
              <a:rPr lang="en-US" smtClean="0"/>
              <a:pPr/>
              <a:t>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235975-BE4B-4758-B696-C97761EA93F3}" type="slidenum">
              <a:rPr lang="en-US" smtClean="0"/>
              <a:pPr/>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DF3A7A-A6A4-4E1C-BEC3-CAAFC6DFEB1A}" type="slidenum">
              <a:rPr lang="en-US" smtClean="0"/>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52AD56-7809-4084-998C-8D9266288A31}" type="datetimeFigureOut">
              <a:rPr lang="en-US" smtClean="0"/>
              <a:pPr/>
              <a:t>11/28/2009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3674E-4DB9-4398-BE69-8FB2BD70D29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52AD56-7809-4084-998C-8D9266288A31}" type="datetimeFigureOut">
              <a:rPr lang="en-US" smtClean="0"/>
              <a:pPr/>
              <a:t>11/28/2009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3674E-4DB9-4398-BE69-8FB2BD70D29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52AD56-7809-4084-998C-8D9266288A31}" type="datetimeFigureOut">
              <a:rPr lang="en-US" smtClean="0"/>
              <a:pPr/>
              <a:t>11/28/2009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3674E-4DB9-4398-BE69-8FB2BD70D29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52AD56-7809-4084-998C-8D9266288A31}" type="datetimeFigureOut">
              <a:rPr lang="en-US" smtClean="0"/>
              <a:pPr/>
              <a:t>11/28/2009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3674E-4DB9-4398-BE69-8FB2BD70D29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52AD56-7809-4084-998C-8D9266288A31}" type="datetimeFigureOut">
              <a:rPr lang="en-US" smtClean="0"/>
              <a:pPr/>
              <a:t>11/28/2009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3674E-4DB9-4398-BE69-8FB2BD70D29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52AD56-7809-4084-998C-8D9266288A31}" type="datetimeFigureOut">
              <a:rPr lang="en-US" smtClean="0"/>
              <a:pPr/>
              <a:t>11/28/2009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3674E-4DB9-4398-BE69-8FB2BD70D29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52AD56-7809-4084-998C-8D9266288A31}" type="datetimeFigureOut">
              <a:rPr lang="en-US" smtClean="0"/>
              <a:pPr/>
              <a:t>11/28/2009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53674E-4DB9-4398-BE69-8FB2BD70D29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52AD56-7809-4084-998C-8D9266288A31}" type="datetimeFigureOut">
              <a:rPr lang="en-US" smtClean="0"/>
              <a:pPr/>
              <a:t>11/28/2009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53674E-4DB9-4398-BE69-8FB2BD70D29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52AD56-7809-4084-998C-8D9266288A31}" type="datetimeFigureOut">
              <a:rPr lang="en-US" smtClean="0"/>
              <a:pPr/>
              <a:t>11/28/2009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53674E-4DB9-4398-BE69-8FB2BD70D29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52AD56-7809-4084-998C-8D9266288A31}" type="datetimeFigureOut">
              <a:rPr lang="en-US" smtClean="0"/>
              <a:pPr/>
              <a:t>11/28/2009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3674E-4DB9-4398-BE69-8FB2BD70D29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52AD56-7809-4084-998C-8D9266288A31}" type="datetimeFigureOut">
              <a:rPr lang="en-US" smtClean="0"/>
              <a:pPr/>
              <a:t>11/28/2009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3674E-4DB9-4398-BE69-8FB2BD70D29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52AD56-7809-4084-998C-8D9266288A31}" type="datetimeFigureOut">
              <a:rPr lang="en-US" smtClean="0"/>
              <a:pPr/>
              <a:t>11/28/2009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3674E-4DB9-4398-BE69-8FB2BD70D29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harlottediamond.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cast.org/research/udl/index.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omh.state.ny.us/omhweb/engage/childrensplan.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specialneedsinmusic.com/"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mailto:Elise.Sobol@liu.edu" TargetMode="External"/><Relationship Id="rId2" Type="http://schemas.openxmlformats.org/officeDocument/2006/relationships/hyperlink" Target="mailto:ES86@nyu.edu" TargetMode="External"/><Relationship Id="rId1" Type="http://schemas.openxmlformats.org/officeDocument/2006/relationships/slideLayout" Target="../slideLayouts/slideLayout2.xml"/><Relationship Id="rId4" Type="http://schemas.openxmlformats.org/officeDocument/2006/relationships/hyperlink" Target="mailto:ESOBOL@mail.nasboces.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GIFTED WITH DISABILITIES: TEACHING MUSIC TO SPECIAL LEARNERS</a:t>
            </a:r>
            <a:endParaRPr lang="en-US" dirty="0"/>
          </a:p>
        </p:txBody>
      </p:sp>
      <p:sp>
        <p:nvSpPr>
          <p:cNvPr id="3" name="Subtitle 2"/>
          <p:cNvSpPr>
            <a:spLocks noGrp="1"/>
          </p:cNvSpPr>
          <p:nvPr>
            <p:ph type="subTitle" idx="1"/>
          </p:nvPr>
        </p:nvSpPr>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r>
              <a:rPr lang="en-US" dirty="0" smtClean="0">
                <a:solidFill>
                  <a:schemeClr val="tx1"/>
                </a:solidFill>
              </a:rPr>
              <a:t>SPECIAL LEARNERS/CURRICULUM</a:t>
            </a:r>
          </a:p>
          <a:p>
            <a:r>
              <a:rPr lang="en-US" dirty="0" smtClean="0">
                <a:solidFill>
                  <a:schemeClr val="tx1"/>
                </a:solidFill>
              </a:rPr>
              <a:t>NYSSMA Winter Conference, Rochester, NY</a:t>
            </a:r>
          </a:p>
          <a:p>
            <a:r>
              <a:rPr lang="en-US" dirty="0" smtClean="0">
                <a:solidFill>
                  <a:schemeClr val="tx1"/>
                </a:solidFill>
              </a:rPr>
              <a:t>Thursday, December 3, 2009 7:15 p.m.</a:t>
            </a:r>
          </a:p>
          <a:p>
            <a:r>
              <a:rPr lang="en-US" dirty="0" smtClean="0">
                <a:solidFill>
                  <a:schemeClr val="tx1"/>
                </a:solidFill>
              </a:rPr>
              <a:t> CC Cascade ABC.  </a:t>
            </a:r>
            <a:r>
              <a:rPr lang="en-US" i="1" dirty="0" smtClean="0">
                <a:solidFill>
                  <a:schemeClr val="tx1"/>
                </a:solidFill>
              </a:rPr>
              <a:t>Elise Sobol, Clinician</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eaLnBrk="1" hangingPunct="1"/>
            <a:r>
              <a:rPr lang="en-US" sz="4000" smtClean="0"/>
              <a:t>Gifted Students with Learning Disabilities and Attention Deficits</a:t>
            </a:r>
          </a:p>
        </p:txBody>
      </p:sp>
      <p:sp>
        <p:nvSpPr>
          <p:cNvPr id="13315" name="Rectangle 3"/>
          <p:cNvSpPr>
            <a:spLocks noGrp="1" noChangeArrowheads="1"/>
          </p:cNvSpPr>
          <p:nvPr>
            <p:ph type="body" idx="1"/>
          </p:nvPr>
        </p:nvSpPr>
        <p:spPr/>
        <p:txBody>
          <a:bodyPr/>
          <a:lstStyle/>
          <a:p>
            <a:pPr eaLnBrk="1" hangingPunct="1"/>
            <a:r>
              <a:rPr lang="en-US" sz="2000" smtClean="0"/>
              <a:t>The largest subgroup of twice-exceptional students is those who are gifted and also have a specific learning disability that impact learning such as dyslexia, receptive, and expressive language. The greatest concrete example of giftedness is the life of Albert Einstein(1879-1955)  who struggled to read in childhood. He didn’t speak until he was three, he was a passionate musician, an accomplished violinist, brilliant mathematician an scientist who of changed the world through the theory of relativity. Einstein once said that </a:t>
            </a:r>
            <a:r>
              <a:rPr lang="en-US" sz="2400" smtClean="0"/>
              <a:t>“I know that the most joy in my life has come to me</a:t>
            </a:r>
            <a:r>
              <a:rPr lang="en-US" sz="2000" smtClean="0"/>
              <a:t> from my violin.” “(</a:t>
            </a:r>
            <a:r>
              <a:rPr lang="en-US" sz="1400" smtClean="0"/>
              <a:t>From an article by Brian Foster, a particle physicist at Oxford University published in </a:t>
            </a:r>
            <a:r>
              <a:rPr lang="en-US" sz="1400" i="1" smtClean="0"/>
              <a:t>Physics World</a:t>
            </a:r>
            <a:r>
              <a:rPr lang="en-US" sz="1400" smtClean="0"/>
              <a:t>, January 2005)</a:t>
            </a:r>
          </a:p>
          <a:p>
            <a:pPr eaLnBrk="1" hangingPunct="1"/>
            <a:endParaRPr lang="en-US" sz="1400" smtClean="0"/>
          </a:p>
        </p:txBody>
      </p:sp>
      <p:pic>
        <p:nvPicPr>
          <p:cNvPr id="13316" name="Picture 4" descr="einstein"/>
          <p:cNvPicPr>
            <a:picLocks noChangeAspect="1" noChangeArrowheads="1"/>
          </p:cNvPicPr>
          <p:nvPr/>
        </p:nvPicPr>
        <p:blipFill>
          <a:blip r:embed="rId3" cstate="print"/>
          <a:srcRect/>
          <a:stretch>
            <a:fillRect/>
          </a:stretch>
        </p:blipFill>
        <p:spPr bwMode="auto">
          <a:xfrm>
            <a:off x="4343400" y="4857750"/>
            <a:ext cx="2133600" cy="200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eaLnBrk="1" hangingPunct="1"/>
            <a:r>
              <a:rPr lang="en-US" sz="4000" smtClean="0"/>
              <a:t>Leave the World a Little Bit Better</a:t>
            </a:r>
            <a:br>
              <a:rPr lang="en-US" sz="4000" smtClean="0"/>
            </a:br>
            <a:r>
              <a:rPr lang="en-US" sz="4000" smtClean="0"/>
              <a:t>Charlotte Diamond (2003)</a:t>
            </a:r>
          </a:p>
        </p:txBody>
      </p:sp>
      <p:sp>
        <p:nvSpPr>
          <p:cNvPr id="14339" name="Rectangle 3"/>
          <p:cNvSpPr>
            <a:spLocks noGrp="1" noChangeArrowheads="1"/>
          </p:cNvSpPr>
          <p:nvPr>
            <p:ph type="body" idx="1"/>
          </p:nvPr>
        </p:nvSpPr>
        <p:spPr/>
        <p:txBody>
          <a:bodyPr/>
          <a:lstStyle/>
          <a:p>
            <a:pPr eaLnBrk="1" hangingPunct="1">
              <a:lnSpc>
                <a:spcPct val="80000"/>
              </a:lnSpc>
              <a:buFontTx/>
              <a:buNone/>
            </a:pPr>
            <a:r>
              <a:rPr lang="en-US" sz="2800" smtClean="0"/>
              <a:t>The aforementioned role models in music have made their personal lives public so that future generations may learn from their pain and struggles. With greater understanding there should develop less tragic life endings like Stephen Fosters, or Wolfgang Amadeus Mozart.“No society can afford to ignore its most gifted members, and all must give serious thought to how best to nurture and educate talent. (Ellen Winner, Gifted Children. 1996). How do we do this? The wonderful song  ”Leave the World a Little Bit Better” has a few answers.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28600"/>
            <a:ext cx="8229600" cy="1143000"/>
          </a:xfrm>
        </p:spPr>
        <p:txBody>
          <a:bodyPr>
            <a:normAutofit fontScale="90000"/>
          </a:bodyPr>
          <a:lstStyle/>
          <a:p>
            <a:pPr eaLnBrk="1" hangingPunct="1"/>
            <a:r>
              <a:rPr lang="en-US" sz="2400" smtClean="0"/>
              <a:t>Etiquette for our Education</a:t>
            </a:r>
            <a:br>
              <a:rPr lang="en-US" sz="2400" smtClean="0"/>
            </a:br>
            <a:r>
              <a:rPr lang="en-US" sz="2400" smtClean="0"/>
              <a:t>Teaching our Children of All Abilities How to Live</a:t>
            </a:r>
            <a:r>
              <a:rPr lang="en-US" sz="4000" smtClean="0"/>
              <a:t>.</a:t>
            </a:r>
            <a:br>
              <a:rPr lang="en-US" sz="4000" smtClean="0"/>
            </a:br>
            <a:endParaRPr lang="en-US" sz="4000" smtClean="0"/>
          </a:p>
        </p:txBody>
      </p:sp>
      <p:sp>
        <p:nvSpPr>
          <p:cNvPr id="15363" name="Rectangle 3"/>
          <p:cNvSpPr>
            <a:spLocks noGrp="1" noChangeArrowheads="1"/>
          </p:cNvSpPr>
          <p:nvPr>
            <p:ph type="body" idx="1"/>
          </p:nvPr>
        </p:nvSpPr>
        <p:spPr>
          <a:xfrm>
            <a:off x="304800" y="1295400"/>
            <a:ext cx="8229600" cy="5029200"/>
          </a:xfrm>
        </p:spPr>
        <p:txBody>
          <a:bodyPr/>
          <a:lstStyle/>
          <a:p>
            <a:pPr marL="609600" indent="-609600" eaLnBrk="1" hangingPunct="1">
              <a:lnSpc>
                <a:spcPct val="80000"/>
              </a:lnSpc>
              <a:buFontTx/>
              <a:buNone/>
            </a:pPr>
            <a:r>
              <a:rPr lang="en-US" sz="1600" b="1" smtClean="0"/>
              <a:t>Leave the world just a little bit better,</a:t>
            </a:r>
          </a:p>
          <a:p>
            <a:pPr marL="609600" indent="-609600" eaLnBrk="1" hangingPunct="1">
              <a:lnSpc>
                <a:spcPct val="80000"/>
              </a:lnSpc>
              <a:buFontTx/>
              <a:buNone/>
            </a:pPr>
            <a:r>
              <a:rPr lang="en-US" sz="1600" b="1" smtClean="0"/>
              <a:t>A little better than it was,</a:t>
            </a:r>
          </a:p>
          <a:p>
            <a:pPr marL="609600" indent="-609600" eaLnBrk="1" hangingPunct="1">
              <a:lnSpc>
                <a:spcPct val="80000"/>
              </a:lnSpc>
              <a:buFontTx/>
              <a:buNone/>
            </a:pPr>
            <a:r>
              <a:rPr lang="en-US" sz="1600" b="1" smtClean="0"/>
              <a:t>Leave the world just a little bit better,</a:t>
            </a:r>
          </a:p>
          <a:p>
            <a:pPr marL="609600" indent="-609600" eaLnBrk="1" hangingPunct="1">
              <a:lnSpc>
                <a:spcPct val="80000"/>
              </a:lnSpc>
              <a:buFontTx/>
              <a:buNone/>
            </a:pPr>
            <a:r>
              <a:rPr lang="en-US" sz="1600" b="1" smtClean="0"/>
              <a:t>little better than you found it</a:t>
            </a:r>
          </a:p>
          <a:p>
            <a:pPr marL="609600" indent="-609600" eaLnBrk="1" hangingPunct="1">
              <a:lnSpc>
                <a:spcPct val="80000"/>
              </a:lnSpc>
              <a:buFontTx/>
              <a:buNone/>
            </a:pPr>
            <a:r>
              <a:rPr lang="en-US" sz="1600" b="1" smtClean="0"/>
              <a:t>When the sun came up.”</a:t>
            </a:r>
          </a:p>
          <a:p>
            <a:pPr marL="609600" indent="-609600" eaLnBrk="1" hangingPunct="1">
              <a:lnSpc>
                <a:spcPct val="80000"/>
              </a:lnSpc>
              <a:buFontTx/>
              <a:buNone/>
            </a:pPr>
            <a:r>
              <a:rPr lang="en-US" sz="1600" b="1" smtClean="0"/>
              <a:t>I’m only one and we are two</a:t>
            </a:r>
          </a:p>
          <a:p>
            <a:pPr marL="609600" indent="-609600" eaLnBrk="1" hangingPunct="1">
              <a:lnSpc>
                <a:spcPct val="80000"/>
              </a:lnSpc>
              <a:buFontTx/>
              <a:buNone/>
            </a:pPr>
            <a:r>
              <a:rPr lang="en-US" sz="1600" b="1" smtClean="0"/>
              <a:t>But there are others like me and you,</a:t>
            </a:r>
          </a:p>
          <a:p>
            <a:pPr marL="609600" indent="-609600" eaLnBrk="1" hangingPunct="1">
              <a:lnSpc>
                <a:spcPct val="80000"/>
              </a:lnSpc>
              <a:buFontTx/>
              <a:buNone/>
            </a:pPr>
            <a:r>
              <a:rPr lang="en-US" sz="1600" b="1" smtClean="0"/>
              <a:t>Step by step and hand in hand,</a:t>
            </a:r>
          </a:p>
          <a:p>
            <a:pPr marL="609600" indent="-609600" eaLnBrk="1" hangingPunct="1">
              <a:lnSpc>
                <a:spcPct val="80000"/>
              </a:lnSpc>
              <a:buFontTx/>
              <a:buNone/>
            </a:pPr>
            <a:r>
              <a:rPr lang="en-US" sz="1600" b="1" smtClean="0"/>
              <a:t>We can help our land.</a:t>
            </a:r>
          </a:p>
          <a:p>
            <a:pPr marL="609600" indent="-609600" eaLnBrk="1" hangingPunct="1">
              <a:lnSpc>
                <a:spcPct val="80000"/>
              </a:lnSpc>
              <a:buFontTx/>
              <a:buNone/>
            </a:pPr>
            <a:endParaRPr lang="en-US" sz="1600" b="1" smtClean="0"/>
          </a:p>
          <a:p>
            <a:pPr marL="609600" indent="-609600" eaLnBrk="1" hangingPunct="1">
              <a:lnSpc>
                <a:spcPct val="80000"/>
              </a:lnSpc>
              <a:buFontTx/>
              <a:buNone/>
            </a:pPr>
            <a:r>
              <a:rPr lang="en-US" sz="1600" b="1" smtClean="0"/>
              <a:t>I. I’m only one and we are two,</a:t>
            </a:r>
          </a:p>
          <a:p>
            <a:pPr marL="609600" indent="-609600" eaLnBrk="1" hangingPunct="1">
              <a:lnSpc>
                <a:spcPct val="80000"/>
              </a:lnSpc>
              <a:buFontTx/>
              <a:buNone/>
            </a:pPr>
            <a:r>
              <a:rPr lang="en-US" sz="1600" b="1" smtClean="0"/>
              <a:t>But there are others like me and you,</a:t>
            </a:r>
          </a:p>
          <a:p>
            <a:pPr marL="609600" indent="-609600" eaLnBrk="1" hangingPunct="1">
              <a:lnSpc>
                <a:spcPct val="80000"/>
              </a:lnSpc>
              <a:buFontTx/>
              <a:buNone/>
            </a:pPr>
            <a:r>
              <a:rPr lang="en-US" sz="1600" b="1" smtClean="0"/>
              <a:t>Step by step and hand in hand,</a:t>
            </a:r>
          </a:p>
          <a:p>
            <a:pPr marL="609600" indent="-609600" eaLnBrk="1" hangingPunct="1">
              <a:lnSpc>
                <a:spcPct val="80000"/>
              </a:lnSpc>
              <a:buFontTx/>
              <a:buNone/>
            </a:pPr>
            <a:r>
              <a:rPr lang="en-US" sz="1600" b="1" smtClean="0"/>
              <a:t>We can help our land.  (Chorus)</a:t>
            </a:r>
          </a:p>
          <a:p>
            <a:pPr marL="609600" indent="-609600" eaLnBrk="1" hangingPunct="1">
              <a:lnSpc>
                <a:spcPct val="80000"/>
              </a:lnSpc>
              <a:buFontTx/>
              <a:buNone/>
            </a:pPr>
            <a:endParaRPr lang="en-US" sz="1600" b="1" smtClean="0"/>
          </a:p>
          <a:p>
            <a:pPr marL="609600" indent="-609600" eaLnBrk="1" hangingPunct="1">
              <a:lnSpc>
                <a:spcPct val="80000"/>
              </a:lnSpc>
              <a:buFontTx/>
              <a:buNone/>
            </a:pPr>
            <a:r>
              <a:rPr lang="en-US" sz="1600" b="1" smtClean="0"/>
              <a:t>2. If I listen to you and you listen, too,</a:t>
            </a:r>
          </a:p>
          <a:p>
            <a:pPr marL="609600" indent="-609600" eaLnBrk="1" hangingPunct="1">
              <a:lnSpc>
                <a:spcPct val="80000"/>
              </a:lnSpc>
              <a:buFontTx/>
              <a:buNone/>
            </a:pPr>
            <a:r>
              <a:rPr lang="en-US" sz="1600" b="1" smtClean="0"/>
              <a:t>Soon there’ll be others like me and you,</a:t>
            </a:r>
          </a:p>
          <a:p>
            <a:pPr marL="609600" indent="-609600" eaLnBrk="1" hangingPunct="1">
              <a:lnSpc>
                <a:spcPct val="80000"/>
              </a:lnSpc>
              <a:buFontTx/>
              <a:buNone/>
            </a:pPr>
            <a:r>
              <a:rPr lang="en-US" sz="1600" b="1" smtClean="0"/>
              <a:t>We know a word, it’s called “Respect”</a:t>
            </a:r>
          </a:p>
          <a:p>
            <a:pPr marL="609600" indent="-609600" eaLnBrk="1" hangingPunct="1">
              <a:lnSpc>
                <a:spcPct val="80000"/>
              </a:lnSpc>
              <a:buFontTx/>
              <a:buNone/>
            </a:pPr>
            <a:r>
              <a:rPr lang="en-US" sz="1600" b="1" smtClean="0"/>
              <a:t>Give what you expect.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eaLnBrk="1" hangingPunct="1"/>
            <a:r>
              <a:rPr lang="en-US" sz="2800" smtClean="0"/>
              <a:t>Etiquette for our EducationTeaching our Children of All Abilities How to Live</a:t>
            </a:r>
            <a:br>
              <a:rPr lang="en-US" sz="2800" smtClean="0"/>
            </a:br>
            <a:r>
              <a:rPr lang="en-US" sz="2800" smtClean="0"/>
              <a:t>(slide 2 of song)                                </a:t>
            </a:r>
          </a:p>
        </p:txBody>
      </p:sp>
      <p:sp>
        <p:nvSpPr>
          <p:cNvPr id="16387" name="Rectangle 3"/>
          <p:cNvSpPr>
            <a:spLocks noGrp="1" noChangeArrowheads="1"/>
          </p:cNvSpPr>
          <p:nvPr>
            <p:ph type="body" idx="1"/>
          </p:nvPr>
        </p:nvSpPr>
        <p:spPr/>
        <p:txBody>
          <a:bodyPr>
            <a:normAutofit lnSpcReduction="10000"/>
          </a:bodyPr>
          <a:lstStyle/>
          <a:p>
            <a:pPr eaLnBrk="1" hangingPunct="1">
              <a:lnSpc>
                <a:spcPct val="80000"/>
              </a:lnSpc>
              <a:buFontTx/>
              <a:buNone/>
            </a:pPr>
            <a:r>
              <a:rPr lang="en-US" sz="2000" smtClean="0"/>
              <a:t>Leave the world just a little bit kinder,</a:t>
            </a:r>
          </a:p>
          <a:p>
            <a:pPr eaLnBrk="1" hangingPunct="1">
              <a:lnSpc>
                <a:spcPct val="80000"/>
              </a:lnSpc>
              <a:buFontTx/>
              <a:buNone/>
            </a:pPr>
            <a:r>
              <a:rPr lang="en-US" sz="2000" smtClean="0"/>
              <a:t>A little kinder than it was,</a:t>
            </a:r>
          </a:p>
          <a:p>
            <a:pPr eaLnBrk="1" hangingPunct="1">
              <a:lnSpc>
                <a:spcPct val="80000"/>
              </a:lnSpc>
              <a:buFontTx/>
              <a:buNone/>
            </a:pPr>
            <a:r>
              <a:rPr lang="en-US" sz="2000" smtClean="0"/>
              <a:t>Leave the world just a little bit kinder,</a:t>
            </a:r>
          </a:p>
          <a:p>
            <a:pPr eaLnBrk="1" hangingPunct="1">
              <a:lnSpc>
                <a:spcPct val="80000"/>
              </a:lnSpc>
              <a:buFontTx/>
              <a:buNone/>
            </a:pPr>
            <a:r>
              <a:rPr lang="en-US" sz="2000" smtClean="0"/>
              <a:t>A little kinder than you found it.</a:t>
            </a:r>
          </a:p>
          <a:p>
            <a:pPr eaLnBrk="1" hangingPunct="1">
              <a:lnSpc>
                <a:spcPct val="80000"/>
              </a:lnSpc>
              <a:buFontTx/>
              <a:buNone/>
            </a:pPr>
            <a:r>
              <a:rPr lang="en-US" sz="2000" smtClean="0"/>
              <a:t>When the sun came up.</a:t>
            </a:r>
          </a:p>
          <a:p>
            <a:pPr eaLnBrk="1" hangingPunct="1">
              <a:lnSpc>
                <a:spcPct val="80000"/>
              </a:lnSpc>
              <a:buFontTx/>
              <a:buNone/>
            </a:pPr>
            <a:endParaRPr lang="en-US" sz="2000" smtClean="0"/>
          </a:p>
          <a:p>
            <a:pPr eaLnBrk="1" hangingPunct="1">
              <a:lnSpc>
                <a:spcPct val="80000"/>
              </a:lnSpc>
              <a:buFontTx/>
              <a:buNone/>
            </a:pPr>
            <a:r>
              <a:rPr lang="en-US" sz="2000" smtClean="0"/>
              <a:t>3. If I smile at you and you smile too,</a:t>
            </a:r>
          </a:p>
          <a:p>
            <a:pPr eaLnBrk="1" hangingPunct="1">
              <a:lnSpc>
                <a:spcPct val="80000"/>
              </a:lnSpc>
              <a:buFontTx/>
              <a:buNone/>
            </a:pPr>
            <a:r>
              <a:rPr lang="en-US" sz="2000" smtClean="0"/>
              <a:t>Soon there’ll be others like me and you,</a:t>
            </a:r>
          </a:p>
          <a:p>
            <a:pPr eaLnBrk="1" hangingPunct="1">
              <a:lnSpc>
                <a:spcPct val="80000"/>
              </a:lnSpc>
              <a:buFontTx/>
              <a:buNone/>
            </a:pPr>
            <a:r>
              <a:rPr lang="en-US" sz="2000" smtClean="0"/>
              <a:t>Let’s send a giggle around the world</a:t>
            </a:r>
          </a:p>
          <a:p>
            <a:pPr eaLnBrk="1" hangingPunct="1">
              <a:lnSpc>
                <a:spcPct val="80000"/>
              </a:lnSpc>
              <a:buFontTx/>
              <a:buNone/>
            </a:pPr>
            <a:r>
              <a:rPr lang="en-US" sz="2000" smtClean="0"/>
              <a:t>To every boy and girl.  </a:t>
            </a:r>
          </a:p>
          <a:p>
            <a:pPr eaLnBrk="1" hangingPunct="1">
              <a:lnSpc>
                <a:spcPct val="80000"/>
              </a:lnSpc>
              <a:buFontTx/>
              <a:buNone/>
            </a:pPr>
            <a:endParaRPr lang="en-US" sz="2000" smtClean="0"/>
          </a:p>
          <a:p>
            <a:pPr eaLnBrk="1" hangingPunct="1">
              <a:lnSpc>
                <a:spcPct val="80000"/>
              </a:lnSpc>
              <a:buFontTx/>
              <a:buNone/>
            </a:pPr>
            <a:r>
              <a:rPr lang="en-US" sz="2000" smtClean="0"/>
              <a:t>Chorus La, la, la, Repeat verse one and Chorus.)</a:t>
            </a:r>
          </a:p>
          <a:p>
            <a:pPr eaLnBrk="1" hangingPunct="1">
              <a:lnSpc>
                <a:spcPct val="80000"/>
              </a:lnSpc>
              <a:buFontTx/>
              <a:buNone/>
            </a:pPr>
            <a:endParaRPr lang="en-US" sz="2000" smtClean="0"/>
          </a:p>
          <a:p>
            <a:pPr eaLnBrk="1" hangingPunct="1">
              <a:lnSpc>
                <a:spcPct val="80000"/>
              </a:lnSpc>
              <a:buFontTx/>
              <a:buNone/>
            </a:pPr>
            <a:r>
              <a:rPr lang="en-US" sz="2000" smtClean="0"/>
              <a:t>(“Leave the World a Little Bit Better”, by Charlotte Diamond, Reprinted with Permission, Hug Bug Music Inc. </a:t>
            </a:r>
            <a:r>
              <a:rPr lang="en-US" sz="2000" smtClean="0">
                <a:hlinkClick r:id="rId3"/>
              </a:rPr>
              <a:t>www.charlottediamond.com</a:t>
            </a:r>
            <a:r>
              <a:rPr lang="en-US" sz="2000" smtClean="0"/>
              <a:t>)</a:t>
            </a:r>
          </a:p>
          <a:p>
            <a:pPr eaLnBrk="1" hangingPunct="1">
              <a:lnSpc>
                <a:spcPct val="80000"/>
              </a:lnSpc>
              <a:buFontTx/>
              <a:buNone/>
            </a:pPr>
            <a:endParaRPr lang="en-US" sz="2000" smtClean="0"/>
          </a:p>
          <a:p>
            <a:pPr eaLnBrk="1" hangingPunct="1">
              <a:lnSpc>
                <a:spcPct val="80000"/>
              </a:lnSpc>
              <a:buFontTx/>
              <a:buNone/>
            </a:pPr>
            <a:endParaRPr lang="en-US" sz="2000" smtClean="0"/>
          </a:p>
          <a:p>
            <a:pPr eaLnBrk="1" hangingPunct="1">
              <a:lnSpc>
                <a:spcPct val="80000"/>
              </a:lnSpc>
              <a:buFontTx/>
              <a:buNone/>
            </a:pPr>
            <a:endParaRPr lang="en-US" sz="2000" smtClean="0"/>
          </a:p>
          <a:p>
            <a:pPr lvl="1" eaLnBrk="1" hangingPunct="1">
              <a:lnSpc>
                <a:spcPct val="80000"/>
              </a:lnSpc>
              <a:buFontTx/>
              <a:buNone/>
            </a:pPr>
            <a:endParaRPr lang="en-US" sz="1200" smtClean="0"/>
          </a:p>
          <a:p>
            <a:pPr eaLnBrk="1" hangingPunct="1">
              <a:lnSpc>
                <a:spcPct val="80000"/>
              </a:lnSpc>
              <a:buFontTx/>
              <a:buNone/>
            </a:pPr>
            <a:endParaRPr lang="en-US" sz="14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Contributions to the Field</a:t>
            </a:r>
            <a:endParaRPr lang="en-US" dirty="0"/>
          </a:p>
        </p:txBody>
      </p:sp>
      <p:sp>
        <p:nvSpPr>
          <p:cNvPr id="3" name="Content Placeholder 2"/>
          <p:cNvSpPr>
            <a:spLocks noGrp="1"/>
          </p:cNvSpPr>
          <p:nvPr>
            <p:ph idx="1"/>
          </p:nvPr>
        </p:nvSpPr>
        <p:spPr/>
        <p:txBody>
          <a:bodyPr/>
          <a:lstStyle/>
          <a:p>
            <a:r>
              <a:rPr lang="en-US" dirty="0" smtClean="0">
                <a:latin typeface="Verdana"/>
              </a:rPr>
              <a:t>Upside Down Stoplight© for basics in music literacy in line with traffic lights, signs and symbols.</a:t>
            </a:r>
          </a:p>
          <a:p>
            <a:endParaRPr lang="en-US" dirty="0" smtClean="0">
              <a:latin typeface="Verdana"/>
            </a:endParaRPr>
          </a:p>
          <a:p>
            <a:endParaRPr lang="en-US" dirty="0" smtClean="0">
              <a:latin typeface="Verdana"/>
            </a:endParaRPr>
          </a:p>
          <a:p>
            <a:r>
              <a:rPr lang="en-US" dirty="0" smtClean="0">
                <a:latin typeface="Verdana"/>
              </a:rPr>
              <a:t>Sound Signals for Classroom Management© </a:t>
            </a:r>
          </a:p>
        </p:txBody>
      </p:sp>
      <p:pic>
        <p:nvPicPr>
          <p:cNvPr id="4" name="Picture 3" descr="scan0006.jpg"/>
          <p:cNvPicPr>
            <a:picLocks noChangeAspect="1"/>
          </p:cNvPicPr>
          <p:nvPr/>
        </p:nvPicPr>
        <p:blipFill>
          <a:blip r:embed="rId2" cstate="print"/>
          <a:stretch>
            <a:fillRect/>
          </a:stretch>
        </p:blipFill>
        <p:spPr>
          <a:xfrm>
            <a:off x="7315200" y="2514600"/>
            <a:ext cx="1310640" cy="273165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Sobol Approach to Music Education that includes Seven Foundations:</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Music Basic to All Humankind</a:t>
            </a:r>
            <a:endParaRPr lang="en-US" dirty="0"/>
          </a:p>
        </p:txBody>
      </p:sp>
      <p:sp>
        <p:nvSpPr>
          <p:cNvPr id="3" name="Content Placeholder 2"/>
          <p:cNvSpPr>
            <a:spLocks noGrp="1"/>
          </p:cNvSpPr>
          <p:nvPr>
            <p:ph idx="1"/>
          </p:nvPr>
        </p:nvSpPr>
        <p:spPr/>
        <p:txBody>
          <a:bodyPr>
            <a:normAutofit fontScale="92500"/>
          </a:bodyPr>
          <a:lstStyle/>
          <a:p>
            <a:r>
              <a:rPr lang="en-US" dirty="0" smtClean="0"/>
              <a:t>The musical/rhythmic intelligence is organically basic to all humankind.</a:t>
            </a:r>
          </a:p>
          <a:p>
            <a:pPr lvl="1"/>
            <a:r>
              <a:rPr lang="en-US" dirty="0" smtClean="0"/>
              <a:t>Strong  steady feeling of the heartbeat</a:t>
            </a:r>
          </a:p>
          <a:p>
            <a:pPr lvl="1">
              <a:buNone/>
            </a:pPr>
            <a:r>
              <a:rPr lang="en-US" dirty="0"/>
              <a:t>	</a:t>
            </a:r>
            <a:r>
              <a:rPr lang="en-US" dirty="0" smtClean="0"/>
              <a:t>in different tempos, different times of the day.      </a:t>
            </a:r>
          </a:p>
          <a:p>
            <a:pPr lvl="1"/>
            <a:r>
              <a:rPr lang="en-US" dirty="0" smtClean="0"/>
              <a:t>Sound of respiration.</a:t>
            </a:r>
          </a:p>
          <a:p>
            <a:pPr lvl="1">
              <a:buNone/>
            </a:pPr>
            <a:r>
              <a:rPr lang="en-US" dirty="0"/>
              <a:t> </a:t>
            </a:r>
            <a:r>
              <a:rPr lang="en-US" dirty="0" smtClean="0"/>
              <a:t>   in different tempos, different times of the day.</a:t>
            </a:r>
          </a:p>
          <a:p>
            <a:pPr lvl="1"/>
            <a:r>
              <a:rPr lang="en-US" dirty="0" smtClean="0"/>
              <a:t>Sensory feeling of securely rocking in the amniotic fluid in the womb.</a:t>
            </a:r>
          </a:p>
          <a:p>
            <a:pPr lvl="1">
              <a:buNone/>
            </a:pPr>
            <a:r>
              <a:rPr lang="en-US" dirty="0"/>
              <a:t> </a:t>
            </a:r>
            <a:r>
              <a:rPr lang="en-US" dirty="0" smtClean="0"/>
              <a:t>   back and forth 1-2, fast slow, up down, side to side. </a:t>
            </a:r>
            <a:endParaRPr lang="en-US" dirty="0"/>
          </a:p>
        </p:txBody>
      </p:sp>
      <p:sp>
        <p:nvSpPr>
          <p:cNvPr id="4" name="Heart 3"/>
          <p:cNvSpPr/>
          <p:nvPr/>
        </p:nvSpPr>
        <p:spPr>
          <a:xfrm>
            <a:off x="7086600" y="2133600"/>
            <a:ext cx="914400" cy="9144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Universal Design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movement in architecture and product development to accommodate a wide variety of users, including those with disabilities. </a:t>
            </a:r>
          </a:p>
          <a:p>
            <a:pPr>
              <a:buNone/>
            </a:pPr>
            <a:r>
              <a:rPr lang="en-US" dirty="0"/>
              <a:t> </a:t>
            </a:r>
            <a:r>
              <a:rPr lang="en-US" dirty="0" smtClean="0"/>
              <a:t>    </a:t>
            </a:r>
            <a:r>
              <a:rPr lang="en-US" dirty="0" smtClean="0">
                <a:hlinkClick r:id="rId2"/>
              </a:rPr>
              <a:t>http://www.cast.org/research/udl/index.html</a:t>
            </a:r>
            <a:endParaRPr lang="en-US" dirty="0" smtClean="0"/>
          </a:p>
          <a:p>
            <a:r>
              <a:rPr lang="en-US" dirty="0" smtClean="0"/>
              <a:t>Examples include speaker phones, close captioned television, lower sinks, wider walkways and doorways, curb cuts, traffic signals that flash with visual picture and speak with different pitch tones for stop and go, elevators that include Braille, along with light and tone signals.</a:t>
            </a:r>
          </a:p>
          <a:p>
            <a:endParaRPr lang="en-US"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Reaching Higher with Music in Education</a:t>
            </a:r>
            <a:endParaRPr lang="en-US" dirty="0"/>
          </a:p>
        </p:txBody>
      </p:sp>
      <p:sp>
        <p:nvSpPr>
          <p:cNvPr id="3" name="Content Placeholder 2"/>
          <p:cNvSpPr>
            <a:spLocks noGrp="1"/>
          </p:cNvSpPr>
          <p:nvPr>
            <p:ph idx="1"/>
          </p:nvPr>
        </p:nvSpPr>
        <p:spPr/>
        <p:txBody>
          <a:bodyPr/>
          <a:lstStyle/>
          <a:p>
            <a:r>
              <a:rPr lang="en-US" dirty="0" smtClean="0"/>
              <a:t>Teaching with consistent relevance using</a:t>
            </a:r>
          </a:p>
          <a:p>
            <a:pPr>
              <a:buNone/>
            </a:pPr>
            <a:r>
              <a:rPr lang="en-US" dirty="0"/>
              <a:t> </a:t>
            </a:r>
            <a:r>
              <a:rPr lang="en-US" dirty="0" smtClean="0"/>
              <a:t>   universal signs, symbols, colors and shapes</a:t>
            </a:r>
          </a:p>
          <a:p>
            <a:pPr>
              <a:buNone/>
            </a:pPr>
            <a:r>
              <a:rPr lang="en-US" dirty="0"/>
              <a:t> </a:t>
            </a:r>
            <a:r>
              <a:rPr lang="en-US" dirty="0" smtClean="0"/>
              <a:t>   connects the classroom with the outside world raising levels of functional living</a:t>
            </a:r>
          </a:p>
          <a:p>
            <a:pPr>
              <a:buNone/>
            </a:pPr>
            <a:r>
              <a:rPr lang="en-US" dirty="0"/>
              <a:t> </a:t>
            </a:r>
            <a:r>
              <a:rPr lang="en-US" dirty="0" smtClean="0"/>
              <a:t>   for students of all challenges and learning styles.</a:t>
            </a:r>
          </a:p>
          <a:p>
            <a:pPr>
              <a:buNone/>
            </a:pPr>
            <a:r>
              <a:rPr lang="en-US" dirty="0"/>
              <a:t> </a:t>
            </a:r>
            <a:r>
              <a:rPr lang="en-US" dirty="0" smtClean="0"/>
              <a:t>                      </a:t>
            </a:r>
            <a:endParaRPr lang="en-US" dirty="0"/>
          </a:p>
        </p:txBody>
      </p:sp>
      <p:sp>
        <p:nvSpPr>
          <p:cNvPr id="4" name="Notched Right Arrow 3"/>
          <p:cNvSpPr/>
          <p:nvPr/>
        </p:nvSpPr>
        <p:spPr>
          <a:xfrm>
            <a:off x="3200400" y="5334000"/>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t>Common </a:t>
            </a:r>
            <a:r>
              <a:rPr lang="en-US" smtClean="0"/>
              <a:t>Links </a:t>
            </a:r>
            <a:r>
              <a:rPr lang="en-US" dirty="0"/>
              <a:t>in Arts Integration</a:t>
            </a:r>
          </a:p>
        </p:txBody>
      </p:sp>
      <p:sp>
        <p:nvSpPr>
          <p:cNvPr id="84995" name="Rectangle 3"/>
          <p:cNvSpPr>
            <a:spLocks noGrp="1" noChangeArrowheads="1"/>
          </p:cNvSpPr>
          <p:nvPr>
            <p:ph type="body" idx="1"/>
          </p:nvPr>
        </p:nvSpPr>
        <p:spPr>
          <a:xfrm>
            <a:off x="2366963" y="2006600"/>
            <a:ext cx="5972175" cy="3838575"/>
          </a:xfrm>
        </p:spPr>
        <p:txBody>
          <a:bodyPr/>
          <a:lstStyle/>
          <a:p>
            <a:pPr>
              <a:lnSpc>
                <a:spcPct val="90000"/>
              </a:lnSpc>
              <a:buFont typeface="Wingdings" pitchFamily="2" charset="2"/>
              <a:buNone/>
            </a:pPr>
            <a:r>
              <a:rPr lang="en-US" sz="2000" dirty="0"/>
              <a:t>Common links include conceptual practice in</a:t>
            </a:r>
          </a:p>
          <a:p>
            <a:pPr>
              <a:lnSpc>
                <a:spcPct val="90000"/>
              </a:lnSpc>
              <a:buFont typeface="Wingdings" pitchFamily="2" charset="2"/>
              <a:buNone/>
            </a:pPr>
            <a:endParaRPr lang="en-US" sz="2000" dirty="0"/>
          </a:p>
          <a:p>
            <a:pPr>
              <a:lnSpc>
                <a:spcPct val="90000"/>
              </a:lnSpc>
              <a:buFont typeface="Wingdings" pitchFamily="2" charset="2"/>
              <a:buChar char="ü"/>
            </a:pPr>
            <a:r>
              <a:rPr lang="en-US" sz="2000" dirty="0"/>
              <a:t>same and different</a:t>
            </a:r>
          </a:p>
          <a:p>
            <a:pPr>
              <a:lnSpc>
                <a:spcPct val="90000"/>
              </a:lnSpc>
              <a:buFont typeface="Wingdings" pitchFamily="2" charset="2"/>
              <a:buChar char="ü"/>
            </a:pPr>
            <a:r>
              <a:rPr lang="en-US" sz="2000" dirty="0"/>
              <a:t>motion and stillness</a:t>
            </a:r>
          </a:p>
          <a:p>
            <a:pPr>
              <a:lnSpc>
                <a:spcPct val="90000"/>
              </a:lnSpc>
              <a:buFont typeface="Wingdings" pitchFamily="2" charset="2"/>
              <a:buChar char="ü"/>
            </a:pPr>
            <a:r>
              <a:rPr lang="en-US" sz="2000" dirty="0"/>
              <a:t>tension and release</a:t>
            </a:r>
          </a:p>
          <a:p>
            <a:pPr>
              <a:lnSpc>
                <a:spcPct val="90000"/>
              </a:lnSpc>
              <a:buFont typeface="Wingdings" pitchFamily="2" charset="2"/>
              <a:buChar char="ü"/>
            </a:pPr>
            <a:r>
              <a:rPr lang="en-US" sz="2000" dirty="0"/>
              <a:t>repetition and contrast</a:t>
            </a:r>
          </a:p>
          <a:p>
            <a:pPr>
              <a:lnSpc>
                <a:spcPct val="90000"/>
              </a:lnSpc>
              <a:buFont typeface="Wingdings" pitchFamily="2" charset="2"/>
              <a:buChar char="ü"/>
            </a:pPr>
            <a:r>
              <a:rPr lang="en-US" sz="2000" dirty="0"/>
              <a:t>pattern, motive</a:t>
            </a:r>
          </a:p>
          <a:p>
            <a:pPr>
              <a:lnSpc>
                <a:spcPct val="90000"/>
              </a:lnSpc>
              <a:buFont typeface="Wingdings" pitchFamily="2" charset="2"/>
              <a:buChar char="ü"/>
            </a:pPr>
            <a:r>
              <a:rPr lang="en-US" sz="2000" dirty="0"/>
              <a:t>theme and variation</a:t>
            </a:r>
          </a:p>
          <a:p>
            <a:pPr>
              <a:lnSpc>
                <a:spcPct val="90000"/>
              </a:lnSpc>
              <a:buFont typeface="Wingdings" pitchFamily="2" charset="2"/>
              <a:buChar char="ü"/>
            </a:pPr>
            <a:r>
              <a:rPr lang="en-US" sz="2000" dirty="0"/>
              <a:t>balance</a:t>
            </a:r>
          </a:p>
          <a:p>
            <a:pPr>
              <a:lnSpc>
                <a:spcPct val="90000"/>
              </a:lnSpc>
              <a:buFont typeface="Wingdings" pitchFamily="2" charset="2"/>
              <a:buChar char="ü"/>
            </a:pPr>
            <a:r>
              <a:rPr lang="en-US" sz="2000" dirty="0"/>
              <a:t>foreground and background</a:t>
            </a:r>
          </a:p>
          <a:p>
            <a:pPr>
              <a:lnSpc>
                <a:spcPct val="90000"/>
              </a:lnSpc>
              <a:buFont typeface="Wingdings" pitchFamily="2" charset="2"/>
              <a:buChar char="ü"/>
            </a:pPr>
            <a:r>
              <a:rPr lang="en-US" sz="2000" dirty="0"/>
              <a:t>sound, sense, and silence</a:t>
            </a:r>
          </a:p>
          <a:p>
            <a:pPr>
              <a:lnSpc>
                <a:spcPct val="90000"/>
              </a:lnSpc>
              <a:buFont typeface="Wingdings" pitchFamily="2" charset="2"/>
              <a:buChar char="ü"/>
            </a:pPr>
            <a:endParaRPr lang="en-US" sz="20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Some of Society’s Most Gifted </a:t>
            </a:r>
            <a:endParaRPr lang="en-US" dirty="0"/>
          </a:p>
        </p:txBody>
      </p:sp>
      <p:sp>
        <p:nvSpPr>
          <p:cNvPr id="3" name="Content Placeholder 2"/>
          <p:cNvSpPr>
            <a:spLocks noGrp="1"/>
          </p:cNvSpPr>
          <p:nvPr>
            <p:ph idx="1"/>
          </p:nvPr>
        </p:nvSpPr>
        <p:spPr/>
        <p:txBody>
          <a:bodyPr/>
          <a:lstStyle/>
          <a:p>
            <a:pPr lvl="1">
              <a:buNone/>
            </a:pPr>
            <a:r>
              <a:rPr lang="en-US" dirty="0"/>
              <a:t>	</a:t>
            </a:r>
            <a:r>
              <a:rPr lang="en-US" dirty="0" smtClean="0"/>
              <a:t>		         Workshop Description</a:t>
            </a:r>
          </a:p>
          <a:p>
            <a:pPr lvl="1">
              <a:buNone/>
            </a:pPr>
            <a:r>
              <a:rPr lang="en-US" dirty="0"/>
              <a:t>	</a:t>
            </a:r>
            <a:r>
              <a:rPr lang="en-US" dirty="0" smtClean="0"/>
              <a:t>Drawing inspiration from society’s most gifted performers, presenter will share curriculum topics from her newly revised text, “An Attitude and Approach for Teaching Music to Special Learners, Second Edition” (</a:t>
            </a:r>
            <a:r>
              <a:rPr lang="en-US" dirty="0" err="1" smtClean="0"/>
              <a:t>Rowman</a:t>
            </a:r>
            <a:r>
              <a:rPr lang="en-US" dirty="0" smtClean="0"/>
              <a:t> &amp; Littlefield Education, 2008). With direct applications to inclusion programs (all grades) discussion will cover how to teach with consistent relevance and universal design.</a:t>
            </a:r>
          </a:p>
          <a:p>
            <a:pPr lvl="1">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normAutofit fontScale="90000"/>
          </a:bodyPr>
          <a:lstStyle/>
          <a:p>
            <a:r>
              <a:rPr lang="en-US" dirty="0" smtClean="0"/>
              <a:t>Universal Design is Socially Relevant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Songs become more meaningful when they relate to other experiences in a social studies, science, language arts, mathematics, or physical education activity. Music integrated across the curriculum helps students to succeed in all areas of their social, emotional, and intellectual development bridging learning , strengthening deficits, building assets.</a:t>
            </a:r>
          </a:p>
          <a:p>
            <a:r>
              <a:rPr lang="en-US" dirty="0" smtClean="0"/>
              <a:t>Taught consistently in  an aural-visual-tactile-kinesthetic mode the musical/rhythmic intelligence activates whole brain involvement.</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Emotional Learning</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New York State has plan to improve Children’s Social and Emotional Development.  </a:t>
            </a:r>
          </a:p>
          <a:p>
            <a:r>
              <a:rPr lang="en-US" dirty="0" smtClean="0"/>
              <a:t>Plan written in accordance with the Children’s Mental Health Act of 2006.</a:t>
            </a:r>
          </a:p>
          <a:p>
            <a:r>
              <a:rPr lang="en-US" dirty="0" smtClean="0"/>
              <a:t>Michael F. Hogan, Commissioner of the Office of Mental Health and heads of eight other New York State child-serving agencies announced plan October 2, 2008.</a:t>
            </a:r>
          </a:p>
          <a:p>
            <a:r>
              <a:rPr lang="en-US" dirty="0" smtClean="0"/>
              <a:t>Complete plan is available at following link:</a:t>
            </a:r>
          </a:p>
          <a:p>
            <a:pPr>
              <a:buNone/>
            </a:pPr>
            <a:r>
              <a:rPr lang="en-US" dirty="0" smtClean="0">
                <a:hlinkClick r:id="rId2"/>
              </a:rPr>
              <a:t>http://www.omh.state.ny.us/omhweb/engage/childrensplan.pdf</a:t>
            </a:r>
            <a:r>
              <a:rPr lang="en-US" dirty="0" smtClean="0"/>
              <a:t>.  See New York Teacher 2/19/09 issue.</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rmAutofit fontScale="90000"/>
          </a:bodyPr>
          <a:lstStyle/>
          <a:p>
            <a:r>
              <a:rPr lang="en-US" dirty="0" err="1" smtClean="0"/>
              <a:t>Uni</a:t>
            </a:r>
            <a:r>
              <a:rPr lang="en-US" dirty="0" smtClean="0"/>
              <a:t>-Verse</a:t>
            </a:r>
            <a:br>
              <a:rPr lang="en-US" dirty="0" smtClean="0"/>
            </a:br>
            <a:r>
              <a:rPr lang="en-US" dirty="0" smtClean="0"/>
              <a:t>One- Song</a:t>
            </a:r>
            <a:endParaRPr lang="en-US" dirty="0"/>
          </a:p>
        </p:txBody>
      </p:sp>
      <p:sp>
        <p:nvSpPr>
          <p:cNvPr id="3" name="Content Placeholder 2"/>
          <p:cNvSpPr>
            <a:spLocks noGrp="1"/>
          </p:cNvSpPr>
          <p:nvPr>
            <p:ph idx="1"/>
          </p:nvPr>
        </p:nvSpPr>
        <p:spPr/>
        <p:txBody>
          <a:bodyPr>
            <a:normAutofit fontScale="62500" lnSpcReduction="20000"/>
          </a:bodyPr>
          <a:lstStyle/>
          <a:p>
            <a:endParaRPr lang="en-US" dirty="0" smtClean="0"/>
          </a:p>
          <a:p>
            <a:r>
              <a:rPr lang="en-US" dirty="0" smtClean="0"/>
              <a:t>In the words of Ed Young </a:t>
            </a:r>
            <a:r>
              <a:rPr lang="en-US" i="1" dirty="0" smtClean="0"/>
              <a:t>Voices of the Heart (1997) </a:t>
            </a:r>
            <a:r>
              <a:rPr lang="en-US" dirty="0" smtClean="0"/>
              <a:t>we are reminded that a heart has many voices including:</a:t>
            </a:r>
          </a:p>
          <a:p>
            <a:endParaRPr lang="en-US" i="1" dirty="0" smtClean="0"/>
          </a:p>
          <a:p>
            <a:r>
              <a:rPr lang="en-US" dirty="0" smtClean="0"/>
              <a:t>The virtuous heart; the shameful heart, the understanding heart, the forgiving heart, the joyful heart, the sorrowful heart, the respectful heart, the rude heart, the contented heart, the despairing heart, the lazy heart, the able heart, the graceful heart, the forgetful heart, the resentful heart, the constant heart, the aspiring heart, the frightened heart, the merciful heart, the tolerant heart, the angry heart, the silenced heart, the evil heart, the doubtful heart, and the loyal heart.</a:t>
            </a:r>
          </a:p>
          <a:p>
            <a:endParaRPr lang="en-US" dirty="0" smtClean="0"/>
          </a:p>
          <a:p>
            <a:r>
              <a:rPr lang="en-US" dirty="0" smtClean="0"/>
              <a:t>These voices are common to all people in every culture, every language, every ability and every disability.  These voices speak through the highest intellectual development and the most cognitively impaired.    (Sobol, 2009).</a:t>
            </a:r>
          </a:p>
          <a:p>
            <a:pPr>
              <a:buNone/>
            </a:pPr>
            <a:endParaRPr lang="en-US" dirty="0"/>
          </a:p>
        </p:txBody>
      </p:sp>
      <p:pic>
        <p:nvPicPr>
          <p:cNvPr id="2057" name="Picture 9" descr="C:\Documents and Settings\user\Local Settings\Temporary Internet Files\Content.IE5\B0RYPRUN\MCj03956280000[1].wmf"/>
          <p:cNvPicPr>
            <a:picLocks noChangeAspect="1" noChangeArrowheads="1"/>
          </p:cNvPicPr>
          <p:nvPr/>
        </p:nvPicPr>
        <p:blipFill>
          <a:blip r:embed="rId2" cstate="print"/>
          <a:srcRect/>
          <a:stretch>
            <a:fillRect/>
          </a:stretch>
        </p:blipFill>
        <p:spPr bwMode="auto">
          <a:xfrm>
            <a:off x="6400800" y="0"/>
            <a:ext cx="2133600" cy="179122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use music to assist child in reaching developmental goals? </a:t>
            </a:r>
            <a:r>
              <a:rPr lang="en-US" sz="1800" dirty="0" smtClean="0"/>
              <a:t>  </a:t>
            </a:r>
            <a:endParaRPr lang="en-US" dirty="0"/>
          </a:p>
        </p:txBody>
      </p:sp>
      <p:graphicFrame>
        <p:nvGraphicFramePr>
          <p:cNvPr id="9" name="Content Placeholder 8"/>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nvGraphicFramePr>
        <p:xfrm>
          <a:off x="1371600" y="2286000"/>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Music Milestones</a:t>
            </a:r>
            <a:br>
              <a:rPr lang="en-US" dirty="0" smtClean="0"/>
            </a:br>
            <a:r>
              <a:rPr lang="en-US" dirty="0" smtClean="0"/>
              <a:t> for </a:t>
            </a:r>
            <a:r>
              <a:rPr lang="en-US" i="1" dirty="0" smtClean="0"/>
              <a:t>Child Development</a:t>
            </a:r>
            <a:endParaRPr lang="en-US" i="1" dirty="0"/>
          </a:p>
        </p:txBody>
      </p:sp>
      <p:sp>
        <p:nvSpPr>
          <p:cNvPr id="3" name="Content Placeholder 2"/>
          <p:cNvSpPr>
            <a:spLocks noGrp="1"/>
          </p:cNvSpPr>
          <p:nvPr>
            <p:ph idx="1"/>
          </p:nvPr>
        </p:nvSpPr>
        <p:spPr/>
        <p:txBody>
          <a:bodyPr>
            <a:normAutofit lnSpcReduction="10000"/>
          </a:bodyPr>
          <a:lstStyle/>
          <a:p>
            <a:r>
              <a:rPr lang="en-US" dirty="0" smtClean="0"/>
              <a:t>Term is used to describe physical, cognitive, social and emotional growth of child.</a:t>
            </a:r>
          </a:p>
          <a:p>
            <a:r>
              <a:rPr lang="en-US" dirty="0" smtClean="0"/>
              <a:t>Physical (hand-eye coordination, strength, and muscle development).</a:t>
            </a:r>
          </a:p>
          <a:p>
            <a:r>
              <a:rPr lang="en-US" dirty="0" smtClean="0"/>
              <a:t>Cognitive (intellectual development, sequencing, math skills, problem solving)</a:t>
            </a:r>
          </a:p>
          <a:p>
            <a:r>
              <a:rPr lang="en-US" dirty="0" smtClean="0"/>
              <a:t>Emotional (feelings and moods)</a:t>
            </a:r>
          </a:p>
          <a:p>
            <a:r>
              <a:rPr lang="en-US" dirty="0" smtClean="0"/>
              <a:t>Social (receptive and expressive language and communication.)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(I) A (December 2004)</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Shifted the burden of proof regarding a disability playing a role in the infraction of rules by a special learner, from the school to the parents.</a:t>
            </a:r>
          </a:p>
          <a:p>
            <a:r>
              <a:rPr lang="en-US" dirty="0" smtClean="0"/>
              <a:t>It is now the responsibility of the parents to prove the infraction was the result of a disability or can not be considered an infraction because of the disability.</a:t>
            </a:r>
          </a:p>
          <a:p>
            <a:r>
              <a:rPr lang="en-US" dirty="0" smtClean="0"/>
              <a:t>Use of learning and behavior contracts are helpful in defining structure in the </a:t>
            </a:r>
            <a:r>
              <a:rPr lang="en-US" smtClean="0"/>
              <a:t>music classroom.</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Inclusion and the Music Teacher</a:t>
            </a:r>
            <a:endParaRPr lang="en-US" dirty="0"/>
          </a:p>
        </p:txBody>
      </p:sp>
      <p:sp>
        <p:nvSpPr>
          <p:cNvPr id="3" name="Content Placeholder 2"/>
          <p:cNvSpPr>
            <a:spLocks noGrp="1"/>
          </p:cNvSpPr>
          <p:nvPr>
            <p:ph idx="1"/>
          </p:nvPr>
        </p:nvSpPr>
        <p:spPr/>
        <p:txBody>
          <a:bodyPr>
            <a:normAutofit lnSpcReduction="10000"/>
          </a:bodyPr>
          <a:lstStyle/>
          <a:p>
            <a:r>
              <a:rPr lang="en-US" dirty="0" smtClean="0"/>
              <a:t>Reauthorization of IDEA 2004, IDEIA </a:t>
            </a:r>
          </a:p>
          <a:p>
            <a:r>
              <a:rPr lang="en-US" dirty="0" smtClean="0"/>
              <a:t>300.323 (d) Point 3: IDEA Requires that the public agency ensure that all service providers who will be implementing the IEP have</a:t>
            </a:r>
          </a:p>
          <a:p>
            <a:r>
              <a:rPr lang="en-US" dirty="0"/>
              <a:t>a</a:t>
            </a:r>
            <a:r>
              <a:rPr lang="en-US" dirty="0" smtClean="0"/>
              <a:t>ccess to the IEP</a:t>
            </a:r>
          </a:p>
          <a:p>
            <a:r>
              <a:rPr lang="en-US" dirty="0"/>
              <a:t>a</a:t>
            </a:r>
            <a:r>
              <a:rPr lang="en-US" dirty="0" smtClean="0"/>
              <a:t>re informed of their specific responsibilities</a:t>
            </a:r>
          </a:p>
          <a:p>
            <a:r>
              <a:rPr lang="en-US" dirty="0"/>
              <a:t>a</a:t>
            </a:r>
            <a:r>
              <a:rPr lang="en-US" dirty="0" smtClean="0"/>
              <a:t>re informed of specific accommodations, modifications, and supports to be provided to the child, in accordance with the IEP.</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Success for Students with All Learning Styles   (slide l of 4)</a:t>
            </a:r>
            <a:endParaRPr lang="en-US" dirty="0"/>
          </a:p>
        </p:txBody>
      </p:sp>
      <p:sp>
        <p:nvSpPr>
          <p:cNvPr id="3" name="Content Placeholder 2"/>
          <p:cNvSpPr>
            <a:spLocks noGrp="1"/>
          </p:cNvSpPr>
          <p:nvPr>
            <p:ph idx="1"/>
          </p:nvPr>
        </p:nvSpPr>
        <p:spPr/>
        <p:txBody>
          <a:bodyPr/>
          <a:lstStyle/>
          <a:p>
            <a:pPr>
              <a:buNone/>
            </a:pPr>
            <a:endParaRPr lang="en-US" dirty="0" smtClean="0"/>
          </a:p>
          <a:p>
            <a:r>
              <a:rPr lang="en-US" dirty="0" smtClean="0"/>
              <a:t>To reach students who are compromised for one reason or another, teachers need to create </a:t>
            </a:r>
          </a:p>
          <a:p>
            <a:pPr lvl="1"/>
            <a:r>
              <a:rPr lang="en-US" dirty="0" smtClean="0"/>
              <a:t>Structure for their students to help them cope:</a:t>
            </a:r>
          </a:p>
          <a:p>
            <a:pPr lvl="1"/>
            <a:endParaRPr lang="en-US" dirty="0"/>
          </a:p>
          <a:p>
            <a:pPr lvl="1">
              <a:buNone/>
            </a:pPr>
            <a:r>
              <a:rPr lang="en-US" dirty="0" smtClean="0"/>
              <a:t>The following general checklist should prove helpful.</a:t>
            </a:r>
            <a:endParaRPr lang="en-US" dirty="0"/>
          </a:p>
          <a:p>
            <a:pPr>
              <a:buNone/>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Checklist ( slide 2 of 4)</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Wingdings" pitchFamily="2" charset="2"/>
              <a:buChar char="ü"/>
            </a:pPr>
            <a:r>
              <a:rPr lang="en-US" dirty="0" smtClean="0"/>
              <a:t>Understand that social skills need to be taught and consistently enforced.</a:t>
            </a:r>
          </a:p>
          <a:p>
            <a:pPr marL="514350" indent="-514350">
              <a:buFont typeface="Wingdings" pitchFamily="2" charset="2"/>
              <a:buChar char="ü"/>
            </a:pPr>
            <a:r>
              <a:rPr lang="en-US" dirty="0" smtClean="0"/>
              <a:t>Mediated learning experiences (MLE) are necessary to teach </a:t>
            </a:r>
          </a:p>
          <a:p>
            <a:pPr marL="514350" indent="-514350">
              <a:buNone/>
            </a:pPr>
            <a:r>
              <a:rPr lang="en-US" dirty="0"/>
              <a:t>	</a:t>
            </a:r>
            <a:r>
              <a:rPr lang="en-US" dirty="0" smtClean="0"/>
              <a:t>	a)requesting</a:t>
            </a:r>
          </a:p>
          <a:p>
            <a:pPr marL="514350" indent="-514350">
              <a:buNone/>
            </a:pPr>
            <a:r>
              <a:rPr lang="en-US" dirty="0"/>
              <a:t> </a:t>
            </a:r>
            <a:r>
              <a:rPr lang="en-US" dirty="0" smtClean="0"/>
              <a:t>         b) asking a question</a:t>
            </a:r>
          </a:p>
          <a:p>
            <a:pPr marL="514350" indent="-514350">
              <a:buNone/>
            </a:pPr>
            <a:r>
              <a:rPr lang="en-US" dirty="0"/>
              <a:t> </a:t>
            </a:r>
            <a:r>
              <a:rPr lang="en-US" dirty="0" smtClean="0"/>
              <a:t>          c) making connections with abstract </a:t>
            </a:r>
          </a:p>
          <a:p>
            <a:pPr marL="514350" indent="-514350">
              <a:buNone/>
            </a:pPr>
            <a:r>
              <a:rPr lang="en-US" dirty="0"/>
              <a:t> </a:t>
            </a:r>
            <a:r>
              <a:rPr lang="en-US" dirty="0" smtClean="0"/>
              <a:t>         concepts. </a:t>
            </a:r>
          </a:p>
          <a:p>
            <a:pPr marL="514350" indent="-514350">
              <a:buNone/>
            </a:pPr>
            <a:r>
              <a:rPr lang="en-US" dirty="0"/>
              <a:t> </a:t>
            </a:r>
            <a:r>
              <a:rPr lang="en-US" dirty="0" smtClean="0"/>
              <a:t>         ( For reference see  Sobol, 2008, p. 53-74).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Checklist (slide 3 of 4)</a:t>
            </a:r>
            <a:endParaRPr lang="en-US" dirty="0"/>
          </a:p>
        </p:txBody>
      </p:sp>
      <p:sp>
        <p:nvSpPr>
          <p:cNvPr id="3" name="Content Placeholder 2"/>
          <p:cNvSpPr>
            <a:spLocks noGrp="1"/>
          </p:cNvSpPr>
          <p:nvPr>
            <p:ph idx="1"/>
          </p:nvPr>
        </p:nvSpPr>
        <p:spPr/>
        <p:txBody>
          <a:bodyPr/>
          <a:lstStyle/>
          <a:p>
            <a:pPr>
              <a:buFont typeface="Wingdings" pitchFamily="2" charset="2"/>
              <a:buChar char="ü"/>
            </a:pPr>
            <a:r>
              <a:rPr lang="en-US" dirty="0" smtClean="0"/>
              <a:t>Assessment of understanding content process ongoing.</a:t>
            </a:r>
          </a:p>
          <a:p>
            <a:pPr>
              <a:buFont typeface="Wingdings" pitchFamily="2" charset="2"/>
              <a:buChar char="ü"/>
            </a:pPr>
            <a:r>
              <a:rPr lang="en-US" dirty="0" smtClean="0"/>
              <a:t>Appropriateness and inappropriateness defined and redefined.</a:t>
            </a:r>
          </a:p>
          <a:p>
            <a:pPr>
              <a:buFont typeface="Wingdings" pitchFamily="2" charset="2"/>
              <a:buChar char="ü"/>
            </a:pPr>
            <a:r>
              <a:rPr lang="en-US" dirty="0" smtClean="0"/>
              <a:t>Connections made explicitly clear – take nothing for granted.</a:t>
            </a:r>
          </a:p>
          <a:p>
            <a:pPr>
              <a:buFont typeface="Wingdings" pitchFamily="2" charset="2"/>
              <a:buChar char="ü"/>
            </a:pPr>
            <a:r>
              <a:rPr lang="en-US" dirty="0" smtClean="0"/>
              <a:t>Enforce the positive – define benefits of completing a task.</a:t>
            </a:r>
          </a:p>
          <a:p>
            <a:pPr>
              <a:buFont typeface="Wingdings" pitchFamily="2" charset="2"/>
              <a:buChar char="ü"/>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Lest We Forget We Have a Social Obligation</a:t>
            </a:r>
            <a:endParaRPr lang="en-US" dirty="0"/>
          </a:p>
        </p:txBody>
      </p:sp>
      <p:sp>
        <p:nvSpPr>
          <p:cNvPr id="5" name="Text Placeholder 4"/>
          <p:cNvSpPr>
            <a:spLocks noGrp="1"/>
          </p:cNvSpPr>
          <p:nvPr>
            <p:ph type="body" idx="1"/>
          </p:nvPr>
        </p:nvSpPr>
        <p:spPr/>
        <p:txBody>
          <a:bodyPr/>
          <a:lstStyle/>
          <a:p>
            <a:r>
              <a:rPr lang="en-US" dirty="0" smtClean="0"/>
              <a:t>Stephen Foster (1826-1864)</a:t>
            </a:r>
            <a:endParaRPr lang="en-US" dirty="0"/>
          </a:p>
        </p:txBody>
      </p:sp>
      <p:sp>
        <p:nvSpPr>
          <p:cNvPr id="6" name="Content Placeholder 5"/>
          <p:cNvSpPr>
            <a:spLocks noGrp="1"/>
          </p:cNvSpPr>
          <p:nvPr>
            <p:ph sz="half" idx="2"/>
          </p:nvPr>
        </p:nvSpPr>
        <p:spPr/>
        <p:txBody>
          <a:bodyPr>
            <a:normAutofit fontScale="92500" lnSpcReduction="20000"/>
          </a:bodyPr>
          <a:lstStyle/>
          <a:p>
            <a:r>
              <a:rPr lang="en-US" dirty="0" smtClean="0"/>
              <a:t>America’s pioneer songwriter (Beautiful Dreamer)</a:t>
            </a:r>
          </a:p>
          <a:p>
            <a:r>
              <a:rPr lang="en-US" dirty="0" smtClean="0"/>
              <a:t>By today’s standards Stephen Collins Foster with his output of songs would be worth millions of dollars.</a:t>
            </a:r>
          </a:p>
          <a:p>
            <a:r>
              <a:rPr lang="en-US" dirty="0" smtClean="0"/>
              <a:t>He died in New York on January 13, 1864 at age of 37 with 38 cents in his pocket and penciled scrap of paper that “dear friends and gentle hearts” a socially-emotionally-physically devastated man.</a:t>
            </a:r>
            <a:endParaRPr lang="en-US" dirty="0"/>
          </a:p>
        </p:txBody>
      </p:sp>
      <p:sp>
        <p:nvSpPr>
          <p:cNvPr id="7" name="Text Placeholder 6"/>
          <p:cNvSpPr>
            <a:spLocks noGrp="1"/>
          </p:cNvSpPr>
          <p:nvPr>
            <p:ph type="body" sz="quarter" idx="3"/>
          </p:nvPr>
        </p:nvSpPr>
        <p:spPr/>
        <p:txBody>
          <a:bodyPr>
            <a:normAutofit fontScale="92500"/>
          </a:bodyPr>
          <a:lstStyle/>
          <a:p>
            <a:r>
              <a:rPr lang="en-US" dirty="0" smtClean="0"/>
              <a:t>Wolfgang A. Mozart (1756-1791)</a:t>
            </a:r>
            <a:endParaRPr lang="en-US" dirty="0"/>
          </a:p>
        </p:txBody>
      </p:sp>
      <p:sp>
        <p:nvSpPr>
          <p:cNvPr id="8" name="Content Placeholder 7"/>
          <p:cNvSpPr>
            <a:spLocks noGrp="1"/>
          </p:cNvSpPr>
          <p:nvPr>
            <p:ph sz="quarter" idx="4"/>
          </p:nvPr>
        </p:nvSpPr>
        <p:spPr/>
        <p:txBody>
          <a:bodyPr>
            <a:normAutofit fontScale="85000" lnSpcReduction="10000"/>
          </a:bodyPr>
          <a:lstStyle/>
          <a:p>
            <a:r>
              <a:rPr lang="en-US" dirty="0" smtClean="0"/>
              <a:t>Let us flashback to 1791 –</a:t>
            </a:r>
          </a:p>
          <a:p>
            <a:r>
              <a:rPr lang="en-US" dirty="0" smtClean="0"/>
              <a:t>Wolfgang Amadeus Mozart died in Vienna, a pauper at age 35 and is buried in an unmarked grave. </a:t>
            </a:r>
          </a:p>
          <a:p>
            <a:r>
              <a:rPr lang="en-US" dirty="0" smtClean="0"/>
              <a:t>As educators, let us better take care of our most gifted members of society and help them to cope with pressures of daily living. Their contributions have served to effect societal change and our lives are enhanced daily by their musical gifts, past and present.</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Checklist (slide 4 of 4)</a:t>
            </a:r>
            <a:endParaRPr lang="en-US" dirty="0"/>
          </a:p>
        </p:txBody>
      </p:sp>
      <p:sp>
        <p:nvSpPr>
          <p:cNvPr id="3" name="Content Placeholder 2"/>
          <p:cNvSpPr>
            <a:spLocks noGrp="1"/>
          </p:cNvSpPr>
          <p:nvPr>
            <p:ph idx="1"/>
          </p:nvPr>
        </p:nvSpPr>
        <p:spPr/>
        <p:txBody>
          <a:bodyPr/>
          <a:lstStyle/>
          <a:p>
            <a:pPr>
              <a:buFont typeface="Wingdings" pitchFamily="2" charset="2"/>
              <a:buChar char="ü"/>
            </a:pPr>
            <a:r>
              <a:rPr lang="en-US" dirty="0" smtClean="0"/>
              <a:t>Use lots of rehearsals to embed information into short-term memory.</a:t>
            </a:r>
          </a:p>
          <a:p>
            <a:pPr>
              <a:buNone/>
            </a:pPr>
            <a:endParaRPr lang="en-US" dirty="0" smtClean="0"/>
          </a:p>
          <a:p>
            <a:pPr>
              <a:buFont typeface="Wingdings" pitchFamily="2" charset="2"/>
              <a:buChar char="ü"/>
            </a:pPr>
            <a:r>
              <a:rPr lang="en-US" dirty="0" smtClean="0"/>
              <a:t>Repetition is </a:t>
            </a:r>
            <a:r>
              <a:rPr lang="en-US" i="1" dirty="0" smtClean="0"/>
              <a:t>the mother of skill.</a:t>
            </a:r>
          </a:p>
          <a:p>
            <a:pPr>
              <a:buNone/>
            </a:pPr>
            <a:endParaRPr lang="en-US" dirty="0" smtClean="0"/>
          </a:p>
          <a:p>
            <a:pPr>
              <a:buFont typeface="Wingdings" pitchFamily="2" charset="2"/>
              <a:buChar char="ü"/>
            </a:pPr>
            <a:r>
              <a:rPr lang="en-US" b="1" dirty="0" smtClean="0"/>
              <a:t>For information on instructional adaptations and teaching techniques for specific disabilities see Sobol, 2008, p. 23-28.</a:t>
            </a:r>
            <a:endParaRPr lang="en-US"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Successful Inclusion:  Providing Clear Guidelines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Supply guidelines for orientation in your music room – a little like </a:t>
            </a:r>
            <a:r>
              <a:rPr lang="en-US" dirty="0" err="1" smtClean="0"/>
              <a:t>mapquest</a:t>
            </a:r>
            <a:r>
              <a:rPr lang="en-US" dirty="0" smtClean="0"/>
              <a:t> (you have the</a:t>
            </a:r>
          </a:p>
          <a:p>
            <a:pPr>
              <a:buNone/>
            </a:pPr>
            <a:r>
              <a:rPr lang="en-US" dirty="0" smtClean="0"/>
              <a:t>    visual picture of destination plus the written directions, plus actual directional signs to enforce the written and visual map.</a:t>
            </a:r>
          </a:p>
          <a:p>
            <a:r>
              <a:rPr lang="en-US" dirty="0" smtClean="0"/>
              <a:t>The new GPS navigations systems add the voice (audio) and follows instruction with motion markers.  </a:t>
            </a:r>
          </a:p>
          <a:p>
            <a:r>
              <a:rPr lang="en-US" dirty="0" smtClean="0"/>
              <a:t>In the music room - this process is especially helpful for those with processing difficulties.  Each modality is addressed resulting in a higher success factor.</a:t>
            </a:r>
          </a:p>
          <a:p>
            <a:pPr>
              <a:buNone/>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Accessibility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Make sure room is accessible and orderly so that every student is safe, secure and successful.  Accessibility is not only physical.</a:t>
            </a:r>
          </a:p>
          <a:p>
            <a:endParaRPr lang="en-US" dirty="0" smtClean="0"/>
          </a:p>
          <a:p>
            <a:r>
              <a:rPr lang="en-US" b="1" dirty="0" smtClean="0"/>
              <a:t>Minimum five instructional adaptations necessary for presentation of all material.</a:t>
            </a:r>
          </a:p>
          <a:p>
            <a:pPr>
              <a:buNone/>
            </a:pPr>
            <a:r>
              <a:rPr lang="en-US" dirty="0" smtClean="0"/>
              <a:t> 1.  Students with learning disabilities</a:t>
            </a:r>
          </a:p>
          <a:p>
            <a:pPr>
              <a:buNone/>
            </a:pPr>
            <a:r>
              <a:rPr lang="en-US" dirty="0" smtClean="0"/>
              <a:t>       various processing issues, </a:t>
            </a:r>
          </a:p>
          <a:p>
            <a:pPr>
              <a:buNone/>
            </a:pPr>
            <a:r>
              <a:rPr lang="en-US" dirty="0" smtClean="0"/>
              <a:t>       use short sequences  </a:t>
            </a:r>
          </a:p>
          <a:p>
            <a:pPr>
              <a:buNone/>
            </a:pPr>
            <a:r>
              <a:rPr lang="en-US" dirty="0" smtClean="0"/>
              <a:t>       and re-enforce this by repetition</a:t>
            </a:r>
          </a:p>
          <a:p>
            <a:pPr>
              <a:buNone/>
            </a:pPr>
            <a:r>
              <a:rPr lang="en-US" dirty="0" smtClean="0"/>
              <a:t>       and clues to facilitate memory recall.</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Accessibility: Instructional Adaptations</a:t>
            </a:r>
            <a:endParaRPr lang="en-US" dirty="0"/>
          </a:p>
        </p:txBody>
      </p:sp>
      <p:sp>
        <p:nvSpPr>
          <p:cNvPr id="3" name="Content Placeholder 2"/>
          <p:cNvSpPr>
            <a:spLocks noGrp="1"/>
          </p:cNvSpPr>
          <p:nvPr>
            <p:ph idx="1"/>
          </p:nvPr>
        </p:nvSpPr>
        <p:spPr/>
        <p:txBody>
          <a:bodyPr/>
          <a:lstStyle/>
          <a:p>
            <a:pPr>
              <a:buNone/>
            </a:pPr>
            <a:r>
              <a:rPr lang="en-US" dirty="0" smtClean="0"/>
              <a:t> 2. use response/assessments tailored to students needs as specified on their IEP.</a:t>
            </a:r>
          </a:p>
          <a:p>
            <a:pPr>
              <a:buNone/>
            </a:pPr>
            <a:r>
              <a:rPr lang="en-US" dirty="0" smtClean="0"/>
              <a:t>    Consult related service provider- if possible request “push-in” for service.</a:t>
            </a:r>
          </a:p>
          <a:p>
            <a:pPr>
              <a:buNone/>
            </a:pPr>
            <a:r>
              <a:rPr lang="en-US" dirty="0" smtClean="0"/>
              <a:t> 3.  Visual/Hearing Impairments </a:t>
            </a:r>
          </a:p>
          <a:p>
            <a:pPr>
              <a:buNone/>
            </a:pPr>
            <a:r>
              <a:rPr lang="en-US" dirty="0" smtClean="0"/>
              <a:t>       present in multi-sensory mode to focus </a:t>
            </a:r>
          </a:p>
          <a:p>
            <a:pPr>
              <a:buNone/>
            </a:pPr>
            <a:r>
              <a:rPr lang="en-US" dirty="0" smtClean="0"/>
              <a:t>       on asset and strengthen deficit by success</a:t>
            </a:r>
          </a:p>
          <a:p>
            <a:pPr>
              <a:buNone/>
            </a:pPr>
            <a:r>
              <a:rPr lang="en-US" dirty="0" smtClean="0"/>
              <a:t>       make sure district supplies all needs on IEP.</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Accessibility: Instructional Adaptations</a:t>
            </a:r>
            <a:endParaRPr lang="en-US" dirty="0"/>
          </a:p>
        </p:txBody>
      </p:sp>
      <p:sp>
        <p:nvSpPr>
          <p:cNvPr id="3" name="Content Placeholder 2"/>
          <p:cNvSpPr>
            <a:spLocks noGrp="1"/>
          </p:cNvSpPr>
          <p:nvPr>
            <p:ph idx="1"/>
          </p:nvPr>
        </p:nvSpPr>
        <p:spPr/>
        <p:txBody>
          <a:bodyPr/>
          <a:lstStyle/>
          <a:p>
            <a:r>
              <a:rPr lang="en-US" dirty="0" smtClean="0"/>
              <a:t>4. Physical Disabilities and Other Health Impairments (enforce IEP and make sure</a:t>
            </a:r>
          </a:p>
          <a:p>
            <a:pPr>
              <a:buNone/>
            </a:pPr>
            <a:r>
              <a:rPr lang="en-US" dirty="0" smtClean="0"/>
              <a:t>    that classroom environment is safe and secure with intercom access in case of health alert.)</a:t>
            </a:r>
          </a:p>
          <a:p>
            <a:pPr>
              <a:buNone/>
            </a:pPr>
            <a:r>
              <a:rPr lang="en-US" dirty="0" smtClean="0"/>
              <a:t>     Use universal precautions against infection.</a:t>
            </a:r>
          </a:p>
          <a:p>
            <a:pPr>
              <a:buNone/>
            </a:pPr>
            <a:r>
              <a:rPr lang="en-US" dirty="0" smtClean="0"/>
              <a:t>    Look at what the student can do to include them in every musical activity.</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Accessibility: Instructional Adaptations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5. Behavioral/Emotional Issues</a:t>
            </a:r>
          </a:p>
          <a:p>
            <a:pPr>
              <a:buNone/>
            </a:pPr>
            <a:r>
              <a:rPr lang="en-US" dirty="0" smtClean="0"/>
              <a:t>    Music teachers must have clear classroom management structure in place for student to success.   </a:t>
            </a:r>
          </a:p>
          <a:p>
            <a:pPr>
              <a:buNone/>
            </a:pPr>
            <a:r>
              <a:rPr lang="en-US" dirty="0" smtClean="0"/>
              <a:t>     Maintain a pace conducive to kind respect, implementing components of </a:t>
            </a:r>
            <a:r>
              <a:rPr lang="en-US" dirty="0" err="1" smtClean="0"/>
              <a:t>Glasser’s</a:t>
            </a:r>
            <a:r>
              <a:rPr lang="en-US" dirty="0" smtClean="0"/>
              <a:t> Choice Theory to interweave student’s physical and psychological needs to belong, to make choices, to have fun, and having the music room a place where he/she can find a way to express themselves.</a:t>
            </a:r>
          </a:p>
          <a:p>
            <a:pPr>
              <a:buNone/>
            </a:pPr>
            <a:r>
              <a:rPr lang="en-US" dirty="0" smtClean="0"/>
              <a:t>Ref: Sobol, 2008, p. 1-28; 29-50; 54-83, 85-122.</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Enhancing Literacy Through Music in Special Education</a:t>
            </a:r>
          </a:p>
          <a:p>
            <a:r>
              <a:rPr lang="en-US" dirty="0" smtClean="0"/>
              <a:t>Music Teaching and Learning Annotated Bibliography from A to Z of books that I have used to develop musical activities in rhythm, melody, harmony, notation, and form which support the NYS Standards for the Arts and Literacy.</a:t>
            </a:r>
          </a:p>
          <a:p>
            <a:r>
              <a:rPr lang="en-US" dirty="0" smtClean="0"/>
              <a:t>Appendix B pages 109-120 (Sobol, 2008)</a:t>
            </a:r>
          </a:p>
          <a:p>
            <a:pPr>
              <a:buNone/>
            </a:pPr>
            <a:endParaRPr lang="en-US" dirty="0"/>
          </a:p>
        </p:txBody>
      </p:sp>
      <p:sp>
        <p:nvSpPr>
          <p:cNvPr id="4" name="Title 3"/>
          <p:cNvSpPr>
            <a:spLocks noGrp="1"/>
          </p:cNvSpPr>
          <p:nvPr>
            <p:ph type="title"/>
          </p:nvPr>
        </p:nvSpPr>
        <p:spPr/>
        <p:txBody>
          <a:bodyPr>
            <a:normAutofit fontScale="90000"/>
          </a:bodyPr>
          <a:lstStyle/>
          <a:p>
            <a:r>
              <a:rPr lang="en-US" sz="3600" dirty="0" smtClean="0"/>
              <a:t>Books for Young Readers Used in the Special Education General Music Classroom</a:t>
            </a:r>
            <a:endParaRPr lang="en-US" sz="36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Techniques for Teaching Students with Autism </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Wide spectrum of varying cognitive abilities-recommendations include</a:t>
            </a:r>
          </a:p>
          <a:p>
            <a:pPr marL="514350" indent="-514350">
              <a:buAutoNum type="arabicPeriod"/>
            </a:pPr>
            <a:r>
              <a:rPr lang="en-US" dirty="0" smtClean="0"/>
              <a:t>Use prompts to initiate behavior</a:t>
            </a:r>
          </a:p>
          <a:p>
            <a:pPr marL="514350" indent="-514350">
              <a:buAutoNum type="arabicPeriod"/>
            </a:pPr>
            <a:r>
              <a:rPr lang="en-US" dirty="0" smtClean="0"/>
              <a:t>Use timers constructively.</a:t>
            </a:r>
          </a:p>
          <a:p>
            <a:pPr marL="514350" indent="-514350">
              <a:buAutoNum type="arabicPeriod"/>
            </a:pPr>
            <a:r>
              <a:rPr lang="en-US" dirty="0" smtClean="0"/>
              <a:t>Teacher through modeling and imitation.</a:t>
            </a:r>
          </a:p>
          <a:p>
            <a:pPr marL="514350" indent="-514350">
              <a:buNone/>
            </a:pPr>
            <a:r>
              <a:rPr lang="en-US" dirty="0" smtClean="0"/>
              <a:t>        (Teach student </a:t>
            </a:r>
            <a:r>
              <a:rPr lang="en-US" b="1" dirty="0" smtClean="0"/>
              <a:t>how</a:t>
            </a:r>
            <a:r>
              <a:rPr lang="en-US" dirty="0" smtClean="0"/>
              <a:t> to imitate.)</a:t>
            </a:r>
          </a:p>
          <a:p>
            <a:pPr marL="514350" indent="-514350">
              <a:buNone/>
            </a:pPr>
            <a:r>
              <a:rPr lang="en-US" dirty="0" smtClean="0"/>
              <a:t>4.    Plan for generalization.</a:t>
            </a:r>
          </a:p>
          <a:p>
            <a:pPr marL="514350" indent="-514350">
              <a:buNone/>
            </a:pPr>
            <a:r>
              <a:rPr lang="en-US" dirty="0" smtClean="0"/>
              <a:t>5.    Maintain behavior with </a:t>
            </a:r>
            <a:r>
              <a:rPr lang="en-US" dirty="0" err="1" smtClean="0"/>
              <a:t>reinforcers</a:t>
            </a:r>
            <a:r>
              <a:rPr lang="en-US" dirty="0" smtClean="0"/>
              <a:t>.</a:t>
            </a:r>
          </a:p>
          <a:p>
            <a:pPr marL="514350" indent="-514350">
              <a:buNone/>
            </a:pPr>
            <a:r>
              <a:rPr lang="en-US" dirty="0" smtClean="0"/>
              <a:t>6.    Use token economy and point system.</a:t>
            </a:r>
          </a:p>
          <a:p>
            <a:pPr marL="514350" indent="-514350">
              <a:buNone/>
            </a:pPr>
            <a:r>
              <a:rPr lang="en-US" dirty="0" smtClean="0"/>
              <a:t>7.    Use planned ignoring.</a:t>
            </a:r>
          </a:p>
          <a:p>
            <a:pPr marL="514350" indent="-514350">
              <a:buNone/>
            </a:pPr>
            <a:r>
              <a:rPr lang="en-US" dirty="0" smtClean="0"/>
              <a:t>8.    Use systematic attention and approval.</a:t>
            </a:r>
          </a:p>
          <a:p>
            <a:pPr marL="514350" indent="-514350">
              <a:buNone/>
            </a:pPr>
            <a:r>
              <a:rPr lang="en-US" dirty="0" smtClean="0"/>
              <a:t>9.    Build self-concept through praise for event the smallest accomplishments.</a:t>
            </a:r>
          </a:p>
          <a:p>
            <a:pPr marL="514350" indent="-514350">
              <a:buNone/>
            </a:pPr>
            <a:r>
              <a:rPr lang="en-US" b="1" dirty="0" smtClean="0"/>
              <a:t>See NYSSMA’s2009 DVD Music Views Across the State: Sobol demonstration of teaching students with Autism and Developmental Disabilities</a:t>
            </a:r>
          </a:p>
          <a:p>
            <a:pPr marL="514350" indent="-514350">
              <a:buNone/>
            </a:pPr>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Techniques for Teaching Students with AD/HD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Teachers need to create structure for their students who through no fault of their own have difficulty coping. Advise student of plan for each class – have it posted, give student own copy of posting, give sequence for class period – first</a:t>
            </a:r>
          </a:p>
          <a:p>
            <a:pPr>
              <a:buNone/>
            </a:pPr>
            <a:r>
              <a:rPr lang="en-US" dirty="0" smtClean="0"/>
              <a:t>                    next</a:t>
            </a:r>
          </a:p>
          <a:p>
            <a:pPr>
              <a:buNone/>
            </a:pPr>
            <a:r>
              <a:rPr lang="en-US" dirty="0" smtClean="0"/>
              <a:t>                    then</a:t>
            </a:r>
          </a:p>
          <a:p>
            <a:pPr>
              <a:buNone/>
            </a:pPr>
            <a:r>
              <a:rPr lang="en-US" dirty="0" smtClean="0"/>
              <a:t>                    final (task/class completed).</a:t>
            </a:r>
          </a:p>
          <a:p>
            <a:pPr>
              <a:buNone/>
            </a:pPr>
            <a:r>
              <a:rPr lang="en-US" dirty="0" smtClean="0"/>
              <a:t>     FOLLOW CLASSROOM PLAN STRICTLY.</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Neurological Deficiencies</a:t>
            </a:r>
            <a:endParaRPr lang="en-US" dirty="0"/>
          </a:p>
        </p:txBody>
      </p:sp>
      <p:sp>
        <p:nvSpPr>
          <p:cNvPr id="3" name="Content Placeholder 2"/>
          <p:cNvSpPr>
            <a:spLocks noGrp="1"/>
          </p:cNvSpPr>
          <p:nvPr>
            <p:ph idx="1"/>
          </p:nvPr>
        </p:nvSpPr>
        <p:spPr/>
        <p:txBody>
          <a:bodyPr/>
          <a:lstStyle/>
          <a:p>
            <a:r>
              <a:rPr lang="en-US" dirty="0" smtClean="0"/>
              <a:t>Neurological deficiencies control Executive Brain Function – these are the areas that are directly involved with managing impulsive response, resisting distractions, goal setting, and short and long-term memory.</a:t>
            </a:r>
          </a:p>
          <a:p>
            <a:r>
              <a:rPr lang="en-US" dirty="0" smtClean="0"/>
              <a:t>Special education team should review best strategies with music personnel for students involved.</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2800" smtClean="0"/>
              <a:t>2008 World Forum, Oxford, England</a:t>
            </a:r>
          </a:p>
        </p:txBody>
      </p:sp>
      <p:pic>
        <p:nvPicPr>
          <p:cNvPr id="5123" name="Content Placeholder 3" descr="100_6457.jpg"/>
          <p:cNvPicPr>
            <a:picLocks noGrp="1" noChangeAspect="1"/>
          </p:cNvPicPr>
          <p:nvPr>
            <p:ph idx="1"/>
          </p:nvPr>
        </p:nvPicPr>
        <p:blipFill>
          <a:blip r:embed="rId3" cstate="print"/>
          <a:srcRect/>
          <a:stretch>
            <a:fillRect/>
          </a:stretch>
        </p:blipFill>
        <p:spPr>
          <a:xfrm>
            <a:off x="1554163" y="1600200"/>
            <a:ext cx="6035675" cy="4525963"/>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ADHD Tips for Teachers ( slide l of 4)</a:t>
            </a:r>
            <a:endParaRPr lang="en-US" dirty="0"/>
          </a:p>
        </p:txBody>
      </p:sp>
      <p:sp>
        <p:nvSpPr>
          <p:cNvPr id="3" name="Content Placeholder 2"/>
          <p:cNvSpPr>
            <a:spLocks noGrp="1"/>
          </p:cNvSpPr>
          <p:nvPr>
            <p:ph idx="1"/>
          </p:nvPr>
        </p:nvSpPr>
        <p:spPr/>
        <p:txBody>
          <a:bodyPr/>
          <a:lstStyle/>
          <a:p>
            <a:r>
              <a:rPr lang="en-US" dirty="0" smtClean="0"/>
              <a:t>Understand that social skills need to be taught and re-enforced.</a:t>
            </a:r>
          </a:p>
          <a:p>
            <a:r>
              <a:rPr lang="en-US" dirty="0" smtClean="0"/>
              <a:t>Mediation necessary for asking questions.</a:t>
            </a:r>
          </a:p>
          <a:p>
            <a:r>
              <a:rPr lang="en-US" dirty="0" smtClean="0"/>
              <a:t>Expectations defined and redefined.</a:t>
            </a:r>
          </a:p>
          <a:p>
            <a:r>
              <a:rPr lang="en-US" dirty="0" smtClean="0"/>
              <a:t>Assessment of understanding content.</a:t>
            </a:r>
          </a:p>
          <a:p>
            <a:r>
              <a:rPr lang="en-US" dirty="0" smtClean="0"/>
              <a:t>Appropriateness and inappropriateness defined and redefined.</a:t>
            </a:r>
          </a:p>
          <a:p>
            <a:r>
              <a:rPr lang="en-US" dirty="0" smtClean="0"/>
              <a:t>Connections made explicitly clear.</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ADHD Tips for Teachers (slide 2 of 4)</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Teachers are to take nothing for granted- please don’t assume information is remembered. Direct instruction.</a:t>
            </a:r>
          </a:p>
          <a:p>
            <a:r>
              <a:rPr lang="en-US" dirty="0" smtClean="0"/>
              <a:t>Enforce the positive.</a:t>
            </a:r>
          </a:p>
          <a:p>
            <a:r>
              <a:rPr lang="en-US" dirty="0" smtClean="0"/>
              <a:t>Define benefits of completing a task.</a:t>
            </a:r>
          </a:p>
          <a:p>
            <a:r>
              <a:rPr lang="en-US" dirty="0" smtClean="0"/>
              <a:t>Use lots of repetition to embed information into short-term memory.</a:t>
            </a:r>
          </a:p>
          <a:p>
            <a:r>
              <a:rPr lang="en-US" dirty="0" smtClean="0"/>
              <a:t>Clearly indicate on music score clues to recall rehearsal/performance information.</a:t>
            </a:r>
          </a:p>
          <a:p>
            <a:r>
              <a:rPr lang="en-US" dirty="0" smtClean="0"/>
              <a:t>If student is on medication to help boost his/her capacity to regulate impulsivity, know student’s window period for best success and least frustration.</a:t>
            </a:r>
          </a:p>
          <a:p>
            <a:pPr>
              <a:buNone/>
            </a:pPr>
            <a:r>
              <a:rPr lang="en-US" dirty="0" smtClean="0"/>
              <a:t>    Work with school psychologist and social worker for insight on this issues.</a:t>
            </a: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ADHD Tips for Teachers (slide 3 of 4)</a:t>
            </a:r>
            <a:endParaRPr lang="en-US" dirty="0"/>
          </a:p>
        </p:txBody>
      </p:sp>
      <p:sp>
        <p:nvSpPr>
          <p:cNvPr id="3" name="Content Placeholder 2"/>
          <p:cNvSpPr>
            <a:spLocks noGrp="1"/>
          </p:cNvSpPr>
          <p:nvPr>
            <p:ph idx="1"/>
          </p:nvPr>
        </p:nvSpPr>
        <p:spPr/>
        <p:txBody>
          <a:bodyPr>
            <a:normAutofit lnSpcReduction="10000"/>
          </a:bodyPr>
          <a:lstStyle/>
          <a:p>
            <a:r>
              <a:rPr lang="en-US" dirty="0" smtClean="0"/>
              <a:t>Establish support through creative seating to enhance student security.</a:t>
            </a:r>
          </a:p>
          <a:p>
            <a:r>
              <a:rPr lang="en-US" dirty="0" smtClean="0"/>
              <a:t>Work with partners and in cooperative learning groups, each person’s role clearly defined.</a:t>
            </a:r>
          </a:p>
          <a:p>
            <a:r>
              <a:rPr lang="en-US" dirty="0" smtClean="0"/>
              <a:t>If class routine is changed due to trip, or assembly or other event, be sure to advise the special learner in advance so as to avoid unnecessary anxiety (melt-down, distress.. )</a:t>
            </a:r>
          </a:p>
          <a:p>
            <a:pPr>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ADHD Tips for Teachers (slide 4 of 4)</a:t>
            </a:r>
            <a:endParaRPr lang="en-US" dirty="0"/>
          </a:p>
        </p:txBody>
      </p:sp>
      <p:sp>
        <p:nvSpPr>
          <p:cNvPr id="3" name="Content Placeholder 2"/>
          <p:cNvSpPr>
            <a:spLocks noGrp="1"/>
          </p:cNvSpPr>
          <p:nvPr>
            <p:ph idx="1"/>
          </p:nvPr>
        </p:nvSpPr>
        <p:spPr/>
        <p:txBody>
          <a:bodyPr>
            <a:normAutofit/>
          </a:bodyPr>
          <a:lstStyle/>
          <a:p>
            <a:r>
              <a:rPr lang="en-US" dirty="0" smtClean="0"/>
              <a:t>Repeat expectations that are realistic each session.</a:t>
            </a:r>
          </a:p>
          <a:p>
            <a:r>
              <a:rPr lang="en-US" dirty="0" smtClean="0"/>
              <a:t>Teach material and repertoire that enhances character development and self-esteem.</a:t>
            </a:r>
          </a:p>
          <a:p>
            <a:pPr>
              <a:buNone/>
            </a:pPr>
            <a:r>
              <a:rPr lang="en-US" dirty="0" smtClean="0"/>
              <a:t>    Material must make “sense” to each student, keep in mind we are teaching students from diverse cultures and family backgrounds.</a:t>
            </a:r>
          </a:p>
          <a:p>
            <a:r>
              <a:rPr lang="en-US" dirty="0" smtClean="0"/>
              <a:t>21</a:t>
            </a:r>
            <a:r>
              <a:rPr lang="en-US" baseline="30000" dirty="0" smtClean="0"/>
              <a:t>st</a:t>
            </a:r>
            <a:r>
              <a:rPr lang="en-US" dirty="0" smtClean="0"/>
              <a:t> century relevance</a:t>
            </a:r>
          </a:p>
          <a:p>
            <a:pPr>
              <a:buNone/>
            </a:pP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Techniques in both teaching ELL and Special Learners</a:t>
            </a:r>
            <a:endParaRPr lang="en-US" dirty="0"/>
          </a:p>
        </p:txBody>
      </p:sp>
      <p:sp>
        <p:nvSpPr>
          <p:cNvPr id="3" name="Content Placeholder 2"/>
          <p:cNvSpPr>
            <a:spLocks noGrp="1"/>
          </p:cNvSpPr>
          <p:nvPr>
            <p:ph idx="1"/>
          </p:nvPr>
        </p:nvSpPr>
        <p:spPr/>
        <p:txBody>
          <a:bodyPr/>
          <a:lstStyle/>
          <a:p>
            <a:r>
              <a:rPr lang="en-US" dirty="0" smtClean="0"/>
              <a:t>Techniques in both teaching ELL and students with special needs are similar in that you are helping students make cognitive connections to bridge learning across the disciplines.</a:t>
            </a:r>
          </a:p>
          <a:p>
            <a:r>
              <a:rPr lang="en-US" dirty="0" smtClean="0"/>
              <a:t>Songs encode cultural meaning, inspiration, and worldviews. Teacher to transfer sound syllables to rhythmic performance. (Sound syllables, see Sobol, 2008 p. 35-37.)</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ELISE S. SOBOL’S MUSIC SAMPLER FOR THE SPECIAL EDUCATION CLASSROOM</a:t>
            </a:r>
            <a:endParaRPr lang="en-US" dirty="0"/>
          </a:p>
        </p:txBody>
      </p:sp>
      <p:sp>
        <p:nvSpPr>
          <p:cNvPr id="3" name="Subtitle 2"/>
          <p:cNvSpPr>
            <a:spLocks noGrp="1"/>
          </p:cNvSpPr>
          <p:nvPr>
            <p:ph type="subTitle" idx="1"/>
          </p:nvPr>
        </p:nvSpPr>
        <p:spPr/>
        <p:txBody>
          <a:bodyPr/>
          <a:lstStyle/>
          <a:p>
            <a:r>
              <a:rPr lang="en-US" dirty="0" smtClean="0"/>
              <a:t>MENC Standards Based</a:t>
            </a:r>
          </a:p>
          <a:p>
            <a:r>
              <a:rPr lang="en-US" dirty="0" smtClean="0"/>
              <a:t>Conceptual Teaching</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IT’S A BEAUTIFUL DAY</a:t>
            </a:r>
            <a:endParaRPr lang="en-US" dirty="0"/>
          </a:p>
        </p:txBody>
      </p:sp>
      <p:sp>
        <p:nvSpPr>
          <p:cNvPr id="3" name="Content Placeholder 2"/>
          <p:cNvSpPr>
            <a:spLocks noGrp="1"/>
          </p:cNvSpPr>
          <p:nvPr>
            <p:ph idx="1"/>
          </p:nvPr>
        </p:nvSpPr>
        <p:spPr/>
        <p:txBody>
          <a:bodyPr/>
          <a:lstStyle/>
          <a:p>
            <a:r>
              <a:rPr lang="en-US" b="1" dirty="0" smtClean="0"/>
              <a:t>It’s A Beautiful Day </a:t>
            </a:r>
            <a:r>
              <a:rPr lang="en-US" dirty="0" smtClean="0"/>
              <a:t>(Greg &amp; Steve, </a:t>
            </a:r>
            <a:r>
              <a:rPr lang="en-US" dirty="0" err="1" smtClean="0"/>
              <a:t>Youngheart</a:t>
            </a:r>
            <a:r>
              <a:rPr lang="en-US" dirty="0" smtClean="0"/>
              <a:t> Records) classic for bringing optimism to the beginning of each music class.  The song not only calls for rhythmic clapping for the instrumental parts, but calls for gestural sign to communicate the meaning of all key words in the song.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Sun Is Up</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The Sun Is Up </a:t>
            </a:r>
            <a:r>
              <a:rPr lang="en-US" dirty="0" smtClean="0"/>
              <a:t>(Kaila Rochelle, </a:t>
            </a:r>
            <a:r>
              <a:rPr lang="en-US" dirty="0" smtClean="0">
                <a:hlinkClick r:id="rId2"/>
              </a:rPr>
              <a:t>www.specialneedsinmusic.com</a:t>
            </a:r>
            <a:r>
              <a:rPr lang="en-US" dirty="0" smtClean="0"/>
              <a:t>)</a:t>
            </a:r>
            <a:endParaRPr lang="en-US" dirty="0"/>
          </a:p>
          <a:p>
            <a:pPr>
              <a:buNone/>
            </a:pPr>
            <a:r>
              <a:rPr lang="en-US" dirty="0" smtClean="0"/>
              <a:t>    A simply beautiful song in 4/4 time which teaches directionality. The sun is up high in the sky.  The song is sung three times. Recommendations in performance are to follow the rhythm of the words on beats one and three for the first verse; the second verse clap and pat the sound of the words; the third return to the rhythm on one and three.  Support the singing with playing the accompaniment on Orff instruments.  See November SMN, p. 41-42 for information on this website.</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High Five</a:t>
            </a:r>
            <a:endParaRPr lang="en-US" dirty="0"/>
          </a:p>
        </p:txBody>
      </p:sp>
      <p:sp>
        <p:nvSpPr>
          <p:cNvPr id="3" name="Content Placeholder 2"/>
          <p:cNvSpPr>
            <a:spLocks noGrp="1"/>
          </p:cNvSpPr>
          <p:nvPr>
            <p:ph idx="1"/>
          </p:nvPr>
        </p:nvSpPr>
        <p:spPr/>
        <p:txBody>
          <a:bodyPr/>
          <a:lstStyle/>
          <a:p>
            <a:r>
              <a:rPr lang="en-US" dirty="0" smtClean="0"/>
              <a:t>High Five (Steve Hodges-Alfred Publishing)</a:t>
            </a:r>
          </a:p>
          <a:p>
            <a:pPr>
              <a:buNone/>
            </a:pPr>
            <a:r>
              <a:rPr lang="en-US" dirty="0" smtClean="0"/>
              <a:t>    This elementary band selection introduces  students to hear an eight-note motive and respond by saying “High Five”. Students learn to identify the syncopated rhythm clapping on beats 2 and 4 in 4/4 time and then standing up to the cue “High Five”.  An excellent focusing and listening activity.</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a:t>
            </a:r>
            <a:r>
              <a:rPr lang="en-US" dirty="0" err="1" smtClean="0"/>
              <a:t>Chugga</a:t>
            </a:r>
            <a:r>
              <a:rPr lang="en-US" dirty="0" smtClean="0"/>
              <a:t> </a:t>
            </a:r>
            <a:r>
              <a:rPr lang="en-US" dirty="0" err="1" smtClean="0"/>
              <a:t>Chugga</a:t>
            </a:r>
            <a:r>
              <a:rPr lang="en-US" dirty="0" smtClean="0"/>
              <a:t> </a:t>
            </a:r>
            <a:r>
              <a:rPr lang="en-US" dirty="0" err="1" smtClean="0"/>
              <a:t>Choo</a:t>
            </a:r>
            <a:r>
              <a:rPr lang="en-US" dirty="0" smtClean="0"/>
              <a:t> </a:t>
            </a:r>
            <a:r>
              <a:rPr lang="en-US" dirty="0" err="1" smtClean="0"/>
              <a:t>Choo</a:t>
            </a:r>
            <a:endParaRPr lang="en-US" dirty="0"/>
          </a:p>
        </p:txBody>
      </p:sp>
      <p:sp>
        <p:nvSpPr>
          <p:cNvPr id="3" name="Content Placeholder 2"/>
          <p:cNvSpPr>
            <a:spLocks noGrp="1"/>
          </p:cNvSpPr>
          <p:nvPr>
            <p:ph idx="1"/>
          </p:nvPr>
        </p:nvSpPr>
        <p:spPr/>
        <p:txBody>
          <a:bodyPr>
            <a:normAutofit/>
          </a:bodyPr>
          <a:lstStyle/>
          <a:p>
            <a:r>
              <a:rPr lang="en-US" b="1" dirty="0" err="1" smtClean="0"/>
              <a:t>Chugga</a:t>
            </a:r>
            <a:r>
              <a:rPr lang="en-US" b="1" dirty="0" smtClean="0"/>
              <a:t> </a:t>
            </a:r>
            <a:r>
              <a:rPr lang="en-US" b="1" dirty="0" err="1" smtClean="0"/>
              <a:t>Chugga</a:t>
            </a:r>
            <a:r>
              <a:rPr lang="en-US" b="1" dirty="0" smtClean="0"/>
              <a:t> </a:t>
            </a:r>
            <a:r>
              <a:rPr lang="en-US" b="1" dirty="0" err="1" smtClean="0"/>
              <a:t>Choo</a:t>
            </a:r>
            <a:r>
              <a:rPr lang="en-US" b="1" dirty="0" smtClean="0"/>
              <a:t> </a:t>
            </a:r>
            <a:r>
              <a:rPr lang="en-US" b="1" dirty="0" err="1" smtClean="0"/>
              <a:t>Choo</a:t>
            </a:r>
            <a:r>
              <a:rPr lang="en-US" dirty="0" smtClean="0"/>
              <a:t>(Genevieve</a:t>
            </a:r>
            <a:r>
              <a:rPr lang="en-US" b="1" dirty="0" smtClean="0"/>
              <a:t> </a:t>
            </a:r>
            <a:r>
              <a:rPr lang="en-US" dirty="0" smtClean="0"/>
              <a:t>Goings) is a popular song heard on Disney channels.  It links directly to students’ transportation curriculum.  A class trip on the Railroad –LIRR, MTA-  support an integrated curriculum.  Additional skills of performing on shakers with hands together and with hands apart expand the competencies learned through studying this song.</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800" y="0"/>
            <a:ext cx="7391400" cy="1143000"/>
          </a:xfrm>
        </p:spPr>
        <p:txBody>
          <a:bodyPr/>
          <a:lstStyle/>
          <a:p>
            <a:pPr eaLnBrk="1" hangingPunct="1"/>
            <a:r>
              <a:rPr lang="en-US" sz="2400" smtClean="0"/>
              <a:t>An Attitude and Approach for Teaching Music to Special Learners, 2001, 2008.</a:t>
            </a:r>
          </a:p>
        </p:txBody>
      </p:sp>
      <p:sp>
        <p:nvSpPr>
          <p:cNvPr id="7171" name="Rectangle 3"/>
          <p:cNvSpPr>
            <a:spLocks noGrp="1" noChangeArrowheads="1"/>
          </p:cNvSpPr>
          <p:nvPr>
            <p:ph type="body" idx="1"/>
          </p:nvPr>
        </p:nvSpPr>
        <p:spPr>
          <a:xfrm>
            <a:off x="457200" y="1600200"/>
            <a:ext cx="8382000" cy="5257800"/>
          </a:xfrm>
        </p:spPr>
        <p:txBody>
          <a:bodyPr/>
          <a:lstStyle/>
          <a:p>
            <a:pPr eaLnBrk="1" hangingPunct="1">
              <a:buFontTx/>
              <a:buNone/>
            </a:pPr>
            <a:r>
              <a:rPr lang="en-US" sz="1800" smtClean="0"/>
              <a:t>      (1901-1971)           (1770-1827)            (1898-1937)                  (1873-1958)</a:t>
            </a:r>
          </a:p>
        </p:txBody>
      </p:sp>
      <p:pic>
        <p:nvPicPr>
          <p:cNvPr id="7172" name="Picture 4" descr="p55232nn3sy"/>
          <p:cNvPicPr>
            <a:picLocks noChangeAspect="1" noChangeArrowheads="1"/>
          </p:cNvPicPr>
          <p:nvPr/>
        </p:nvPicPr>
        <p:blipFill>
          <a:blip r:embed="rId3" cstate="print"/>
          <a:srcRect/>
          <a:stretch>
            <a:fillRect/>
          </a:stretch>
        </p:blipFill>
        <p:spPr bwMode="auto">
          <a:xfrm>
            <a:off x="533400" y="1905000"/>
            <a:ext cx="2122488" cy="2743200"/>
          </a:xfrm>
          <a:prstGeom prst="rect">
            <a:avLst/>
          </a:prstGeom>
          <a:noFill/>
          <a:ln w="9525">
            <a:noFill/>
            <a:miter lim="800000"/>
            <a:headEnd/>
            <a:tailEnd/>
          </a:ln>
        </p:spPr>
      </p:pic>
      <p:pic>
        <p:nvPicPr>
          <p:cNvPr id="7173" name="Picture 5" descr="p54572ad33o"/>
          <p:cNvPicPr>
            <a:picLocks noChangeAspect="1" noChangeArrowheads="1"/>
          </p:cNvPicPr>
          <p:nvPr/>
        </p:nvPicPr>
        <p:blipFill>
          <a:blip r:embed="rId4" cstate="print"/>
          <a:srcRect/>
          <a:stretch>
            <a:fillRect/>
          </a:stretch>
        </p:blipFill>
        <p:spPr bwMode="auto">
          <a:xfrm>
            <a:off x="2819400" y="1981200"/>
            <a:ext cx="1865313" cy="2667000"/>
          </a:xfrm>
          <a:prstGeom prst="rect">
            <a:avLst/>
          </a:prstGeom>
          <a:noFill/>
          <a:ln w="9525">
            <a:noFill/>
            <a:miter lim="800000"/>
            <a:headEnd/>
            <a:tailEnd/>
          </a:ln>
        </p:spPr>
      </p:pic>
      <p:pic>
        <p:nvPicPr>
          <p:cNvPr id="7174" name="Picture 6" descr="j02094ribak"/>
          <p:cNvPicPr>
            <a:picLocks noChangeAspect="1" noChangeArrowheads="1"/>
          </p:cNvPicPr>
          <p:nvPr/>
        </p:nvPicPr>
        <p:blipFill>
          <a:blip r:embed="rId5" cstate="print"/>
          <a:srcRect/>
          <a:stretch>
            <a:fillRect/>
          </a:stretch>
        </p:blipFill>
        <p:spPr bwMode="auto">
          <a:xfrm>
            <a:off x="4800600" y="1981200"/>
            <a:ext cx="2197100" cy="2667000"/>
          </a:xfrm>
          <a:prstGeom prst="rect">
            <a:avLst/>
          </a:prstGeom>
          <a:noFill/>
          <a:ln w="9525">
            <a:noFill/>
            <a:miter lim="800000"/>
            <a:headEnd/>
            <a:tailEnd/>
          </a:ln>
        </p:spPr>
      </p:pic>
      <p:pic>
        <p:nvPicPr>
          <p:cNvPr id="7175" name="Picture 9" descr="handyportrait"/>
          <p:cNvPicPr>
            <a:picLocks noChangeAspect="1" noChangeArrowheads="1"/>
          </p:cNvPicPr>
          <p:nvPr/>
        </p:nvPicPr>
        <p:blipFill>
          <a:blip r:embed="rId6" cstate="print"/>
          <a:srcRect/>
          <a:stretch>
            <a:fillRect/>
          </a:stretch>
        </p:blipFill>
        <p:spPr bwMode="auto">
          <a:xfrm>
            <a:off x="7196138" y="1981200"/>
            <a:ext cx="1495425" cy="2667000"/>
          </a:xfrm>
          <a:prstGeom prst="rect">
            <a:avLst/>
          </a:prstGeom>
          <a:noFill/>
          <a:ln w="9525">
            <a:noFill/>
            <a:miter lim="800000"/>
            <a:headEnd/>
            <a:tailEnd/>
          </a:ln>
        </p:spPr>
      </p:pic>
      <p:sp>
        <p:nvSpPr>
          <p:cNvPr id="7176" name="WordArt 10"/>
          <p:cNvSpPr>
            <a:spLocks noChangeArrowheads="1" noChangeShapeType="1" noTextEdit="1"/>
          </p:cNvSpPr>
          <p:nvPr/>
        </p:nvSpPr>
        <p:spPr bwMode="auto">
          <a:xfrm>
            <a:off x="685800" y="3962400"/>
            <a:ext cx="2076450" cy="314325"/>
          </a:xfrm>
          <a:prstGeom prst="rect">
            <a:avLst/>
          </a:prstGeom>
        </p:spPr>
        <p:txBody>
          <a:bodyPr wrap="none" fromWordArt="1">
            <a:prstTxWarp prst="textPlain">
              <a:avLst>
                <a:gd name="adj" fmla="val 50000"/>
              </a:avLst>
            </a:prstTxWarp>
          </a:bodyPr>
          <a:lstStyle/>
          <a:p>
            <a:pPr algn="ctr"/>
            <a:r>
              <a:rPr lang="en-US" kern="10" spc="36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Louis Armstrong</a:t>
            </a:r>
          </a:p>
        </p:txBody>
      </p:sp>
      <p:sp>
        <p:nvSpPr>
          <p:cNvPr id="7177" name="WordArt 11"/>
          <p:cNvSpPr>
            <a:spLocks noChangeArrowheads="1" noChangeShapeType="1" noTextEdit="1"/>
          </p:cNvSpPr>
          <p:nvPr/>
        </p:nvSpPr>
        <p:spPr bwMode="auto">
          <a:xfrm>
            <a:off x="2819400" y="3505200"/>
            <a:ext cx="1905000" cy="314325"/>
          </a:xfrm>
          <a:prstGeom prst="rect">
            <a:avLst/>
          </a:prstGeom>
        </p:spPr>
        <p:txBody>
          <a:bodyPr wrap="none" fromWordArt="1">
            <a:prstTxWarp prst="textPlain">
              <a:avLst>
                <a:gd name="adj" fmla="val 50000"/>
              </a:avLst>
            </a:prstTxWarp>
          </a:bodyPr>
          <a:lstStyle/>
          <a:p>
            <a:pPr algn="ctr"/>
            <a:r>
              <a:rPr lang="en-US" kern="10">
                <a:ln w="9525">
                  <a:solidFill>
                    <a:srgbClr val="000000"/>
                  </a:solidFill>
                  <a:round/>
                  <a:headEnd/>
                  <a:tailEnd/>
                </a:ln>
                <a:solidFill>
                  <a:srgbClr val="FFFFFF"/>
                </a:solidFill>
                <a:latin typeface="Arial Black"/>
              </a:rPr>
              <a:t>L.V. Beethoven</a:t>
            </a:r>
          </a:p>
        </p:txBody>
      </p:sp>
      <p:sp>
        <p:nvSpPr>
          <p:cNvPr id="7178" name="WordArt 13"/>
          <p:cNvSpPr>
            <a:spLocks noChangeArrowheads="1" noChangeShapeType="1" noTextEdit="1"/>
          </p:cNvSpPr>
          <p:nvPr/>
        </p:nvSpPr>
        <p:spPr bwMode="auto">
          <a:xfrm>
            <a:off x="7239000" y="4267200"/>
            <a:ext cx="1428750" cy="314325"/>
          </a:xfrm>
          <a:prstGeom prst="rect">
            <a:avLst/>
          </a:prstGeom>
        </p:spPr>
        <p:txBody>
          <a:bodyPr wrap="none" fromWordArt="1">
            <a:prstTxWarp prst="textPlain">
              <a:avLst>
                <a:gd name="adj" fmla="val 50000"/>
              </a:avLst>
            </a:prstTxWarp>
          </a:bodyPr>
          <a:lstStyle/>
          <a:p>
            <a:pPr algn="ctr"/>
            <a:r>
              <a:rPr lang="en-US" kern="10">
                <a:ln w="9525">
                  <a:solidFill>
                    <a:srgbClr val="000000"/>
                  </a:solidFill>
                  <a:round/>
                  <a:headEnd/>
                  <a:tailEnd/>
                </a:ln>
                <a:solidFill>
                  <a:srgbClr val="FFFFFF"/>
                </a:solidFill>
                <a:latin typeface="Arial Black"/>
              </a:rPr>
              <a:t>W.C. Handy</a:t>
            </a:r>
          </a:p>
        </p:txBody>
      </p:sp>
      <p:pic>
        <p:nvPicPr>
          <p:cNvPr id="7179" name="Picture 14" descr="verdi"/>
          <p:cNvPicPr>
            <a:picLocks noChangeAspect="1" noChangeArrowheads="1"/>
          </p:cNvPicPr>
          <p:nvPr/>
        </p:nvPicPr>
        <p:blipFill>
          <a:blip r:embed="rId7" cstate="print"/>
          <a:srcRect/>
          <a:stretch>
            <a:fillRect/>
          </a:stretch>
        </p:blipFill>
        <p:spPr bwMode="auto">
          <a:xfrm>
            <a:off x="3810000" y="4648200"/>
            <a:ext cx="1924050" cy="2209800"/>
          </a:xfrm>
          <a:prstGeom prst="rect">
            <a:avLst/>
          </a:prstGeom>
          <a:noFill/>
          <a:ln w="9525">
            <a:noFill/>
            <a:miter lim="800000"/>
            <a:headEnd/>
            <a:tailEnd/>
          </a:ln>
        </p:spPr>
      </p:pic>
      <p:sp>
        <p:nvSpPr>
          <p:cNvPr id="7180" name="Rectangle 15"/>
          <p:cNvSpPr>
            <a:spLocks noChangeArrowheads="1"/>
          </p:cNvSpPr>
          <p:nvPr/>
        </p:nvSpPr>
        <p:spPr bwMode="auto">
          <a:xfrm>
            <a:off x="2667000" y="5410200"/>
            <a:ext cx="1219200" cy="641350"/>
          </a:xfrm>
          <a:prstGeom prst="rect">
            <a:avLst/>
          </a:prstGeom>
          <a:noFill/>
          <a:ln w="9525">
            <a:noFill/>
            <a:miter lim="800000"/>
            <a:headEnd/>
            <a:tailEnd/>
          </a:ln>
        </p:spPr>
        <p:txBody>
          <a:bodyPr>
            <a:spAutoFit/>
          </a:bodyPr>
          <a:lstStyle/>
          <a:p>
            <a:r>
              <a:rPr lang="en-US" b="0"/>
              <a:t>(1813-1901)</a:t>
            </a:r>
          </a:p>
        </p:txBody>
      </p:sp>
      <p:sp>
        <p:nvSpPr>
          <p:cNvPr id="7181" name="WordArt 19"/>
          <p:cNvSpPr>
            <a:spLocks noChangeArrowheads="1" noChangeShapeType="1" noTextEdit="1"/>
          </p:cNvSpPr>
          <p:nvPr/>
        </p:nvSpPr>
        <p:spPr bwMode="auto">
          <a:xfrm>
            <a:off x="3886200" y="6572250"/>
            <a:ext cx="1666875" cy="285750"/>
          </a:xfrm>
          <a:prstGeom prst="rect">
            <a:avLst/>
          </a:prstGeom>
        </p:spPr>
        <p:txBody>
          <a:bodyPr wrap="none" fromWordArt="1">
            <a:prstTxWarp prst="textPlain">
              <a:avLst>
                <a:gd name="adj" fmla="val 50000"/>
              </a:avLst>
            </a:prstTxWarp>
          </a:bodyPr>
          <a:lstStyle/>
          <a:p>
            <a:pPr algn="ctr"/>
            <a:r>
              <a:rPr lang="en-US" sz="1600" kern="10">
                <a:ln w="9525">
                  <a:solidFill>
                    <a:srgbClr val="000000"/>
                  </a:solidFill>
                  <a:round/>
                  <a:headEnd/>
                  <a:tailEnd/>
                </a:ln>
                <a:solidFill>
                  <a:srgbClr val="FFFFFF"/>
                </a:solidFill>
                <a:latin typeface="Arial Black"/>
              </a:rPr>
              <a:t>Giuseppe Verdi</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Singing a Song</a:t>
            </a:r>
            <a:endParaRPr lang="en-US" dirty="0"/>
          </a:p>
        </p:txBody>
      </p:sp>
      <p:sp>
        <p:nvSpPr>
          <p:cNvPr id="3" name="Content Placeholder 2"/>
          <p:cNvSpPr>
            <a:spLocks noGrp="1"/>
          </p:cNvSpPr>
          <p:nvPr>
            <p:ph idx="1"/>
          </p:nvPr>
        </p:nvSpPr>
        <p:spPr/>
        <p:txBody>
          <a:bodyPr/>
          <a:lstStyle/>
          <a:p>
            <a:r>
              <a:rPr lang="en-US" b="1" dirty="0" smtClean="0"/>
              <a:t>Singing a Song </a:t>
            </a:r>
            <a:r>
              <a:rPr lang="en-US" dirty="0" smtClean="0"/>
              <a:t>(Rachel </a:t>
            </a:r>
            <a:r>
              <a:rPr lang="en-US" dirty="0" err="1" smtClean="0"/>
              <a:t>Arnston</a:t>
            </a:r>
            <a:r>
              <a:rPr lang="en-US" dirty="0" smtClean="0"/>
              <a:t>/Chez </a:t>
            </a:r>
            <a:r>
              <a:rPr lang="en-US" dirty="0" err="1" smtClean="0"/>
              <a:t>Raginiak</a:t>
            </a:r>
            <a:r>
              <a:rPr lang="en-US" dirty="0" smtClean="0"/>
              <a:t>) enhances speech/language development.  Students are introduced to  the sound syllables of Na, </a:t>
            </a:r>
            <a:r>
              <a:rPr lang="en-US" dirty="0" err="1" smtClean="0"/>
              <a:t>Da</a:t>
            </a:r>
            <a:r>
              <a:rPr lang="en-US" dirty="0" smtClean="0"/>
              <a:t>, Ma, and </a:t>
            </a:r>
            <a:r>
              <a:rPr lang="en-US" dirty="0" err="1" smtClean="0"/>
              <a:t>Ba</a:t>
            </a:r>
            <a:r>
              <a:rPr lang="en-US" dirty="0" smtClean="0"/>
              <a:t>. The song is popular rock and roll and adds fun to singing while walking, jumping, running, skipping, clapping, and patting to the beat.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Shapes</a:t>
            </a:r>
            <a:endParaRPr lang="en-US" dirty="0"/>
          </a:p>
        </p:txBody>
      </p:sp>
      <p:sp>
        <p:nvSpPr>
          <p:cNvPr id="3" name="Content Placeholder 2"/>
          <p:cNvSpPr>
            <a:spLocks noGrp="1"/>
          </p:cNvSpPr>
          <p:nvPr>
            <p:ph idx="1"/>
          </p:nvPr>
        </p:nvSpPr>
        <p:spPr/>
        <p:txBody>
          <a:bodyPr/>
          <a:lstStyle/>
          <a:p>
            <a:r>
              <a:rPr lang="en-US" b="1" dirty="0" smtClean="0"/>
              <a:t>Shapes</a:t>
            </a:r>
            <a:r>
              <a:rPr lang="en-US" dirty="0" smtClean="0"/>
              <a:t> (Greg &amp; Steve) is a listening game designed to enhance conceptual learning of</a:t>
            </a:r>
          </a:p>
          <a:p>
            <a:pPr>
              <a:buNone/>
            </a:pPr>
            <a:r>
              <a:rPr lang="en-US" dirty="0"/>
              <a:t> </a:t>
            </a:r>
            <a:r>
              <a:rPr lang="en-US" dirty="0" smtClean="0"/>
              <a:t>   basic shapes of circle, triangle, rectangle, and square.  Students can enjoy learning to recognize the shapes while focusing on standing up and sitting down through call and response style.</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Shake and Wave</a:t>
            </a:r>
            <a:endParaRPr lang="en-US" dirty="0"/>
          </a:p>
        </p:txBody>
      </p:sp>
      <p:sp>
        <p:nvSpPr>
          <p:cNvPr id="3" name="Content Placeholder 2"/>
          <p:cNvSpPr>
            <a:spLocks noGrp="1"/>
          </p:cNvSpPr>
          <p:nvPr>
            <p:ph idx="1"/>
          </p:nvPr>
        </p:nvSpPr>
        <p:spPr/>
        <p:txBody>
          <a:bodyPr/>
          <a:lstStyle/>
          <a:p>
            <a:r>
              <a:rPr lang="en-US" b="1" dirty="0" smtClean="0"/>
              <a:t>Shake and Wave </a:t>
            </a:r>
            <a:r>
              <a:rPr lang="en-US" dirty="0" smtClean="0"/>
              <a:t>(Rachel </a:t>
            </a:r>
            <a:r>
              <a:rPr lang="en-US" dirty="0" err="1" smtClean="0"/>
              <a:t>Arnston</a:t>
            </a:r>
            <a:r>
              <a:rPr lang="en-US" dirty="0" smtClean="0"/>
              <a:t>) enhances speech/language development and processing of directions.  Use of tactile prop of colorful scarves accents the unison movements of shake, wave, up, down, high and low.</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La </a:t>
            </a:r>
            <a:r>
              <a:rPr lang="en-US" dirty="0" err="1" smtClean="0"/>
              <a:t>Bamba</a:t>
            </a:r>
            <a:endParaRPr lang="en-US" dirty="0"/>
          </a:p>
        </p:txBody>
      </p:sp>
      <p:sp>
        <p:nvSpPr>
          <p:cNvPr id="3" name="Content Placeholder 2"/>
          <p:cNvSpPr>
            <a:spLocks noGrp="1"/>
          </p:cNvSpPr>
          <p:nvPr>
            <p:ph idx="1"/>
          </p:nvPr>
        </p:nvSpPr>
        <p:spPr/>
        <p:txBody>
          <a:bodyPr/>
          <a:lstStyle/>
          <a:p>
            <a:r>
              <a:rPr lang="en-US" b="1" dirty="0" smtClean="0"/>
              <a:t>La </a:t>
            </a:r>
            <a:r>
              <a:rPr lang="en-US" b="1" dirty="0" err="1" smtClean="0"/>
              <a:t>Bamba</a:t>
            </a:r>
            <a:r>
              <a:rPr lang="en-US" b="1" dirty="0" smtClean="0"/>
              <a:t> </a:t>
            </a:r>
            <a:r>
              <a:rPr lang="en-US" dirty="0" smtClean="0"/>
              <a:t>(Traditional, arranged and translated by Charlotte Diamond) builds on students’ skills of combining </a:t>
            </a:r>
            <a:r>
              <a:rPr lang="en-US" dirty="0"/>
              <a:t>s</a:t>
            </a:r>
            <a:r>
              <a:rPr lang="en-US" dirty="0" smtClean="0"/>
              <a:t>ounds into meaningful words.  Students perform this dance while shaking maracas. They are introduced to music of the Hispanic culture while working towards their Individualized Education Program goals.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Parade of the Wooden Soldiers</a:t>
            </a:r>
            <a:endParaRPr lang="en-US" dirty="0"/>
          </a:p>
        </p:txBody>
      </p:sp>
      <p:sp>
        <p:nvSpPr>
          <p:cNvPr id="3" name="Content Placeholder 2"/>
          <p:cNvSpPr>
            <a:spLocks noGrp="1"/>
          </p:cNvSpPr>
          <p:nvPr>
            <p:ph idx="1"/>
          </p:nvPr>
        </p:nvSpPr>
        <p:spPr/>
        <p:txBody>
          <a:bodyPr/>
          <a:lstStyle/>
          <a:p>
            <a:r>
              <a:rPr lang="en-US" b="1" dirty="0" smtClean="0"/>
              <a:t>Parade of the Wooden Soldiers</a:t>
            </a:r>
            <a:r>
              <a:rPr lang="en-US" dirty="0" smtClean="0"/>
              <a:t>( </a:t>
            </a:r>
            <a:r>
              <a:rPr lang="en-US" dirty="0" err="1" smtClean="0"/>
              <a:t>Jessel</a:t>
            </a:r>
            <a:r>
              <a:rPr lang="en-US" dirty="0" smtClean="0"/>
              <a:t>-Macdonald).With tapping sticks and marching feet, students can perform the spectacular Radio City Music Hall favorite! Synchronized movements are our goal as students are introduced to great works in music literature. </a:t>
            </a:r>
            <a:endParaRPr lang="en-US" b="1"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10 The Earth Is My Home</a:t>
            </a:r>
            <a:endParaRPr lang="en-US" dirty="0"/>
          </a:p>
        </p:txBody>
      </p:sp>
      <p:sp>
        <p:nvSpPr>
          <p:cNvPr id="3" name="Content Placeholder 2"/>
          <p:cNvSpPr>
            <a:spLocks noGrp="1"/>
          </p:cNvSpPr>
          <p:nvPr>
            <p:ph idx="1"/>
          </p:nvPr>
        </p:nvSpPr>
        <p:spPr/>
        <p:txBody>
          <a:bodyPr/>
          <a:lstStyle/>
          <a:p>
            <a:r>
              <a:rPr lang="en-US" b="1" dirty="0" smtClean="0"/>
              <a:t>The Earth is My Home </a:t>
            </a:r>
            <a:r>
              <a:rPr lang="en-US" dirty="0" smtClean="0"/>
              <a:t>(Kids for Saving Earth® by Hummingbird) is an album theme song which tells humankind how to take care of their home on Earth.  Accompanied by sign language this beautiful anthem is instructive to children of all ages whether in foster care, transient living conditions or in typical family settings. </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 Music, Music, Music</a:t>
            </a:r>
            <a:endParaRPr lang="en-US" dirty="0"/>
          </a:p>
        </p:txBody>
      </p:sp>
      <p:sp>
        <p:nvSpPr>
          <p:cNvPr id="3" name="Content Placeholder 2"/>
          <p:cNvSpPr>
            <a:spLocks noGrp="1"/>
          </p:cNvSpPr>
          <p:nvPr>
            <p:ph idx="1"/>
          </p:nvPr>
        </p:nvSpPr>
        <p:spPr/>
        <p:txBody>
          <a:bodyPr/>
          <a:lstStyle/>
          <a:p>
            <a:r>
              <a:rPr lang="en-US" b="1" dirty="0" smtClean="0"/>
              <a:t>Music, Music, Music </a:t>
            </a:r>
            <a:r>
              <a:rPr lang="en-US" dirty="0" smtClean="0"/>
              <a:t>(adapted by Laura Johnson, </a:t>
            </a:r>
            <a:r>
              <a:rPr lang="en-US" dirty="0" err="1" smtClean="0"/>
              <a:t>Kimbo</a:t>
            </a:r>
            <a:r>
              <a:rPr lang="en-US" dirty="0" smtClean="0"/>
              <a:t> Educational) is a familiar Nickelodeon tune.  This song, performed well with or without rhythm sticks, builds the ability to process directions quickly through movement activities to the music. It also instills a love and joy of music.  </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 My Town, My World</a:t>
            </a:r>
            <a:endParaRPr lang="en-US" dirty="0"/>
          </a:p>
        </p:txBody>
      </p:sp>
      <p:sp>
        <p:nvSpPr>
          <p:cNvPr id="3" name="Content Placeholder 2"/>
          <p:cNvSpPr>
            <a:spLocks noGrp="1"/>
          </p:cNvSpPr>
          <p:nvPr>
            <p:ph idx="1"/>
          </p:nvPr>
        </p:nvSpPr>
        <p:spPr/>
        <p:txBody>
          <a:bodyPr/>
          <a:lstStyle/>
          <a:p>
            <a:r>
              <a:rPr lang="en-US" b="1" dirty="0" smtClean="0"/>
              <a:t>My Town, My World </a:t>
            </a:r>
            <a:r>
              <a:rPr lang="en-US" dirty="0" smtClean="0"/>
              <a:t>(John Jacobson/John Higgins, Hal Leonard Publications) is a theme song to a show of the same name. Helping students know their own town, the song also teaches about one’s immediate community and the global community at large.  Using hand claps and meaningful choreography the song involves all participants and strengthens functional living skills in each.</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 </a:t>
            </a:r>
            <a:r>
              <a:rPr lang="en-US" dirty="0" err="1" smtClean="0"/>
              <a:t>Evry’body</a:t>
            </a:r>
            <a:r>
              <a:rPr lang="en-US" dirty="0" smtClean="0"/>
              <a:t> Say Peace</a:t>
            </a:r>
            <a:endParaRPr lang="en-US" dirty="0"/>
          </a:p>
        </p:txBody>
      </p:sp>
      <p:sp>
        <p:nvSpPr>
          <p:cNvPr id="3" name="Content Placeholder 2"/>
          <p:cNvSpPr>
            <a:spLocks noGrp="1"/>
          </p:cNvSpPr>
          <p:nvPr>
            <p:ph idx="1"/>
          </p:nvPr>
        </p:nvSpPr>
        <p:spPr/>
        <p:txBody>
          <a:bodyPr>
            <a:normAutofit fontScale="92500" lnSpcReduction="20000"/>
          </a:bodyPr>
          <a:lstStyle/>
          <a:p>
            <a:r>
              <a:rPr lang="en-US" b="1" dirty="0" err="1" smtClean="0"/>
              <a:t>Evry’body</a:t>
            </a:r>
            <a:r>
              <a:rPr lang="en-US" b="1" dirty="0" smtClean="0"/>
              <a:t> Say Peace </a:t>
            </a:r>
            <a:r>
              <a:rPr lang="en-US" dirty="0" smtClean="0"/>
              <a:t>(John Jacobson/John Higgins, Hal Leonard Publications) is a part of the My Town, My World musical.  Perfect for various occasions especially celebration tributes to  Dr. Martin Luther King Jr., students learn to say the word “Peace” in multiple languages.  Students also learn the concept of peace as this song can be done in a circle uniting nations from around the world. The call and response rhythmically invites high levels of participation, especially when accompanied by the smiles of children playing tambourines!</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 </a:t>
            </a:r>
            <a:r>
              <a:rPr lang="en-US" dirty="0" err="1" smtClean="0"/>
              <a:t>Sobonana</a:t>
            </a:r>
            <a:r>
              <a:rPr lang="en-US" dirty="0" smtClean="0"/>
              <a:t> </a:t>
            </a:r>
            <a:r>
              <a:rPr lang="en-US" smtClean="0"/>
              <a:t>Kusasa</a:t>
            </a:r>
            <a:endParaRPr lang="en-US" dirty="0"/>
          </a:p>
        </p:txBody>
      </p:sp>
      <p:sp>
        <p:nvSpPr>
          <p:cNvPr id="3" name="Content Placeholder 2"/>
          <p:cNvSpPr>
            <a:spLocks noGrp="1"/>
          </p:cNvSpPr>
          <p:nvPr>
            <p:ph idx="1"/>
          </p:nvPr>
        </p:nvSpPr>
        <p:spPr/>
        <p:txBody>
          <a:bodyPr/>
          <a:lstStyle/>
          <a:p>
            <a:r>
              <a:rPr lang="en-US" b="1" dirty="0" err="1" smtClean="0"/>
              <a:t>Sobonana</a:t>
            </a:r>
            <a:r>
              <a:rPr lang="en-US" b="1" dirty="0" smtClean="0"/>
              <a:t> </a:t>
            </a:r>
            <a:r>
              <a:rPr lang="en-US" b="1" dirty="0" err="1" smtClean="0"/>
              <a:t>Kusasa</a:t>
            </a:r>
            <a:r>
              <a:rPr lang="en-US" b="1" dirty="0" smtClean="0"/>
              <a:t> </a:t>
            </a:r>
            <a:r>
              <a:rPr lang="en-US" dirty="0" smtClean="0"/>
              <a:t>(J. </a:t>
            </a:r>
            <a:r>
              <a:rPr lang="en-US" dirty="0" err="1" smtClean="0"/>
              <a:t>Brodley</a:t>
            </a:r>
            <a:r>
              <a:rPr lang="en-US" dirty="0" smtClean="0"/>
              <a:t>/</a:t>
            </a:r>
            <a:r>
              <a:rPr lang="en-US" dirty="0" err="1" smtClean="0"/>
              <a:t>S.Ribaudo</a:t>
            </a:r>
            <a:r>
              <a:rPr lang="en-US" dirty="0" smtClean="0"/>
              <a:t>) is a Zulu phrase that says goodbye in a wonderful way. </a:t>
            </a:r>
            <a:r>
              <a:rPr lang="en-US" dirty="0" err="1" smtClean="0"/>
              <a:t>Sobonana</a:t>
            </a:r>
            <a:r>
              <a:rPr lang="en-US" dirty="0" smtClean="0"/>
              <a:t> </a:t>
            </a:r>
            <a:r>
              <a:rPr lang="en-US" dirty="0" err="1" smtClean="0"/>
              <a:t>Kusasa</a:t>
            </a:r>
            <a:r>
              <a:rPr lang="en-US" dirty="0" smtClean="0"/>
              <a:t> means “We will meet tomorrow, or I will look for you tomorrow.” This is a responsive song. The students show their listening skills by moving colorful scarves and demonstrating high and low sounds to the pattern of the song.  This is  calming music for sensory modulation.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r>
              <a:rPr lang="en-US" sz="4000" smtClean="0"/>
              <a:t>Gifted Students with Physical Disabilities</a:t>
            </a:r>
          </a:p>
        </p:txBody>
      </p:sp>
      <p:sp>
        <p:nvSpPr>
          <p:cNvPr id="8195" name="Rectangle 3"/>
          <p:cNvSpPr>
            <a:spLocks noGrp="1" noChangeArrowheads="1"/>
          </p:cNvSpPr>
          <p:nvPr>
            <p:ph type="body" idx="1"/>
          </p:nvPr>
        </p:nvSpPr>
        <p:spPr>
          <a:xfrm>
            <a:off x="0" y="1524000"/>
            <a:ext cx="8839200" cy="5181600"/>
          </a:xfrm>
        </p:spPr>
        <p:txBody>
          <a:bodyPr/>
          <a:lstStyle/>
          <a:p>
            <a:pPr eaLnBrk="1" hangingPunct="1">
              <a:buFontTx/>
              <a:buNone/>
            </a:pPr>
            <a:r>
              <a:rPr lang="en-US" sz="2000" smtClean="0"/>
              <a:t>Current role models in music include (from left to right) Itzhak Perlman (b.1945), Violinist; Thomas Quastoff( b.1959), bass-baritone; Ronan Tynan (b.1960), tenor; Leon Fleisher (b.1928), pianist.</a:t>
            </a:r>
          </a:p>
        </p:txBody>
      </p:sp>
      <p:pic>
        <p:nvPicPr>
          <p:cNvPr id="8196" name="Picture 4" descr="91882_f248"/>
          <p:cNvPicPr>
            <a:picLocks noChangeAspect="1" noChangeArrowheads="1"/>
          </p:cNvPicPr>
          <p:nvPr/>
        </p:nvPicPr>
        <p:blipFill>
          <a:blip r:embed="rId3" cstate="print"/>
          <a:srcRect/>
          <a:stretch>
            <a:fillRect/>
          </a:stretch>
        </p:blipFill>
        <p:spPr bwMode="auto">
          <a:xfrm>
            <a:off x="4419600" y="3200400"/>
            <a:ext cx="2190750" cy="2914650"/>
          </a:xfrm>
          <a:prstGeom prst="rect">
            <a:avLst/>
          </a:prstGeom>
          <a:noFill/>
          <a:ln w="9525">
            <a:noFill/>
            <a:miter lim="800000"/>
            <a:headEnd/>
            <a:tailEnd/>
          </a:ln>
        </p:spPr>
      </p:pic>
      <p:pic>
        <p:nvPicPr>
          <p:cNvPr id="8197" name="Picture 6" descr="LeonFleisher_138"/>
          <p:cNvPicPr>
            <a:picLocks noChangeAspect="1" noChangeArrowheads="1"/>
          </p:cNvPicPr>
          <p:nvPr/>
        </p:nvPicPr>
        <p:blipFill>
          <a:blip r:embed="rId4" cstate="print"/>
          <a:srcRect/>
          <a:stretch>
            <a:fillRect/>
          </a:stretch>
        </p:blipFill>
        <p:spPr bwMode="auto">
          <a:xfrm>
            <a:off x="7086600" y="4419600"/>
            <a:ext cx="1743075" cy="2209800"/>
          </a:xfrm>
          <a:prstGeom prst="rect">
            <a:avLst/>
          </a:prstGeom>
          <a:noFill/>
          <a:ln w="9525">
            <a:noFill/>
            <a:miter lim="800000"/>
            <a:headEnd/>
            <a:tailEnd/>
          </a:ln>
        </p:spPr>
      </p:pic>
      <p:pic>
        <p:nvPicPr>
          <p:cNvPr id="8198" name="Picture 7" descr="tq-04"/>
          <p:cNvPicPr>
            <a:picLocks noChangeAspect="1" noChangeArrowheads="1"/>
          </p:cNvPicPr>
          <p:nvPr/>
        </p:nvPicPr>
        <p:blipFill>
          <a:blip r:embed="rId5" cstate="print"/>
          <a:srcRect/>
          <a:stretch>
            <a:fillRect/>
          </a:stretch>
        </p:blipFill>
        <p:spPr bwMode="auto">
          <a:xfrm>
            <a:off x="1981200" y="2895600"/>
            <a:ext cx="2079625" cy="3048000"/>
          </a:xfrm>
          <a:prstGeom prst="rect">
            <a:avLst/>
          </a:prstGeom>
          <a:noFill/>
          <a:ln w="9525">
            <a:noFill/>
            <a:miter lim="800000"/>
            <a:headEnd/>
            <a:tailEnd/>
          </a:ln>
        </p:spPr>
      </p:pic>
      <p:pic>
        <p:nvPicPr>
          <p:cNvPr id="8199" name="Picture 8" descr="perlman"/>
          <p:cNvPicPr>
            <a:picLocks noChangeAspect="1" noChangeArrowheads="1"/>
          </p:cNvPicPr>
          <p:nvPr/>
        </p:nvPicPr>
        <p:blipFill>
          <a:blip r:embed="rId6" cstate="print"/>
          <a:srcRect/>
          <a:stretch>
            <a:fillRect/>
          </a:stretch>
        </p:blipFill>
        <p:spPr bwMode="auto">
          <a:xfrm>
            <a:off x="304800" y="2667000"/>
            <a:ext cx="1508125" cy="2584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#15 Leave the World a Little Bit Better</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Leave the World a Little Bit Better </a:t>
            </a:r>
            <a:r>
              <a:rPr lang="en-US" dirty="0" smtClean="0"/>
              <a:t>(Charlotte Diamond) strengthens students’ concept of doing and giving to others. Key words are “better”, “kinder”, “respect”, “step by step”,</a:t>
            </a:r>
          </a:p>
          <a:p>
            <a:pPr>
              <a:buNone/>
            </a:pPr>
            <a:r>
              <a:rPr lang="en-US" dirty="0"/>
              <a:t> </a:t>
            </a:r>
            <a:r>
              <a:rPr lang="en-US" dirty="0" smtClean="0"/>
              <a:t>   “hand in hand”, “other’s like me and you”. If we do good deeds we will leave the world a little bit better than we found it when the sun came up.  This wonderful conceptual teaching song is ended by all students singing, holding hands together and raising their arms on cue three times  to “when the sun came up.”</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 Everybody Has Music Inside</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Everybody Has Music Inside </a:t>
            </a:r>
            <a:r>
              <a:rPr lang="en-US" dirty="0" smtClean="0"/>
              <a:t>(Greg &amp; Steve, </a:t>
            </a:r>
            <a:r>
              <a:rPr lang="en-US" dirty="0" err="1" smtClean="0"/>
              <a:t>Youngheart</a:t>
            </a:r>
            <a:r>
              <a:rPr lang="en-US" dirty="0" smtClean="0"/>
              <a:t> Records) is a song used for developmental milestones.  “Music is the sound of Life, reaching out for Love”. The tune is inspirational and lasts throughout the decades. It opens the door for happiness and healing. Perfect in sign for students developing verbal abilities, perfect as an introduction to vocal and instrumental accompaniment.</a:t>
            </a:r>
          </a:p>
          <a:p>
            <a:pPr>
              <a:buNone/>
            </a:pPr>
            <a:r>
              <a:rPr lang="en-US" b="1" dirty="0"/>
              <a:t> </a:t>
            </a:r>
            <a:r>
              <a:rPr lang="en-US" b="1" dirty="0" smtClean="0"/>
              <a:t>   </a:t>
            </a:r>
            <a:endParaRPr lang="en-US" b="1"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 Music and Me</a:t>
            </a:r>
            <a:endParaRPr lang="en-US" dirty="0"/>
          </a:p>
        </p:txBody>
      </p:sp>
      <p:sp>
        <p:nvSpPr>
          <p:cNvPr id="3" name="Content Placeholder 2"/>
          <p:cNvSpPr>
            <a:spLocks noGrp="1"/>
          </p:cNvSpPr>
          <p:nvPr>
            <p:ph idx="1"/>
          </p:nvPr>
        </p:nvSpPr>
        <p:spPr/>
        <p:txBody>
          <a:bodyPr/>
          <a:lstStyle/>
          <a:p>
            <a:r>
              <a:rPr lang="en-US" b="1" dirty="0" smtClean="0"/>
              <a:t>Music and Me </a:t>
            </a:r>
            <a:r>
              <a:rPr lang="en-US" dirty="0" smtClean="0"/>
              <a:t>(John Jacobson, Kirby Shaw, and Alan Billingsley, Hal Leonard Publications) is a song like Everyone Has Music Inside but made for higher functioning students.  Combining sign, song, and dance, the emotional power of music is featured in this lively number to demonstrate the “</a:t>
            </a:r>
            <a:r>
              <a:rPr lang="en-US" dirty="0" err="1" smtClean="0"/>
              <a:t>Fun”damentals</a:t>
            </a:r>
            <a:r>
              <a:rPr lang="en-US" dirty="0" smtClean="0"/>
              <a:t> of Music.</a:t>
            </a:r>
            <a:endParaRPr lang="en-US" b="1"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18 </a:t>
            </a:r>
            <a:r>
              <a:rPr lang="en-US" dirty="0" err="1" smtClean="0"/>
              <a:t>Scoo</a:t>
            </a:r>
            <a:r>
              <a:rPr lang="en-US" dirty="0" smtClean="0"/>
              <a:t> Be Doo Song</a:t>
            </a:r>
            <a:endParaRPr lang="en-US" dirty="0"/>
          </a:p>
        </p:txBody>
      </p:sp>
      <p:sp>
        <p:nvSpPr>
          <p:cNvPr id="3" name="Content Placeholder 2"/>
          <p:cNvSpPr>
            <a:spLocks noGrp="1"/>
          </p:cNvSpPr>
          <p:nvPr>
            <p:ph idx="1"/>
          </p:nvPr>
        </p:nvSpPr>
        <p:spPr/>
        <p:txBody>
          <a:bodyPr/>
          <a:lstStyle/>
          <a:p>
            <a:r>
              <a:rPr lang="en-US" b="1" dirty="0" err="1" smtClean="0"/>
              <a:t>Scoo</a:t>
            </a:r>
            <a:r>
              <a:rPr lang="en-US" b="1" dirty="0" smtClean="0"/>
              <a:t> Be Doo Song </a:t>
            </a:r>
            <a:r>
              <a:rPr lang="en-US" dirty="0" smtClean="0"/>
              <a:t>( Susie Davies-Splitter/Phil Splitter) Part of the Jazz It Up! album, all students can enjoy and have fun expressing themselves creatively.  Using snaps, claps, pats, and mime, students will gain confidence and self-esteem while developing greater competence in the scatting technique used in this tune.</a:t>
            </a:r>
            <a:endParaRPr lang="en-US" b="1"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Applications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All above mentioned songs develop understanding of the musical concepts of melody, harmony, beat, rhythm, pitch, dynamics, tempo, and form.</a:t>
            </a:r>
          </a:p>
          <a:p>
            <a:r>
              <a:rPr lang="en-US" dirty="0" smtClean="0"/>
              <a:t>All above mentioned songs were chosen to enforce conceptual living skills to help all music students reach developmental milestones.  All songs have been used very successfully in the music in special education classroom and performance programs.</a:t>
            </a:r>
          </a:p>
          <a:p>
            <a:pPr>
              <a:buNone/>
            </a:pP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Quotations to Remember 	</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Quotations to remember from text from presenter:</a:t>
            </a:r>
          </a:p>
          <a:p>
            <a:pPr>
              <a:buNone/>
            </a:pPr>
            <a:r>
              <a:rPr lang="en-US" dirty="0" smtClean="0"/>
              <a:t>“When the special music educator can present musical concepts in a multisensory mode that combines auditory, tactile, visual, and kinesthetic feedback, he or she reaches learners of all capabilities. The musical rhythmic intelligence activates whole brain learning. It serves to link our humanity to science, math, language, arts, history, social studies, physical education, business, art, dance, drama, and theater, building a bridge for success to students of all challenges and learning styles.” “See with your soul, hear with your heart and touch with the gifts you have each been given.”    (2008,p.50, 88)                                                       </a:t>
            </a:r>
            <a:r>
              <a:rPr lang="en-US" dirty="0" err="1" smtClean="0"/>
              <a:t>E.S.Sobol</a:t>
            </a:r>
            <a:endParaRPr lang="en-US"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Elise S. Sobol, NYSSMA Chairperson</a:t>
            </a:r>
          </a:p>
          <a:p>
            <a:pPr>
              <a:buNone/>
            </a:pPr>
            <a:r>
              <a:rPr lang="en-US" dirty="0" smtClean="0"/>
              <a:t>21 Saxon Street, Melville, NY 11747</a:t>
            </a:r>
          </a:p>
          <a:p>
            <a:pPr>
              <a:buNone/>
            </a:pPr>
            <a:r>
              <a:rPr lang="en-US" dirty="0" smtClean="0"/>
              <a:t>Music Education Faculties:</a:t>
            </a:r>
          </a:p>
          <a:p>
            <a:pPr>
              <a:buNone/>
            </a:pPr>
            <a:r>
              <a:rPr lang="en-US" dirty="0" smtClean="0"/>
              <a:t>New York University email: </a:t>
            </a:r>
            <a:r>
              <a:rPr lang="en-US" dirty="0" smtClean="0">
                <a:hlinkClick r:id="rId2"/>
              </a:rPr>
              <a:t>ES86@nyu.edu</a:t>
            </a:r>
            <a:endParaRPr lang="en-US" dirty="0" smtClean="0"/>
          </a:p>
          <a:p>
            <a:pPr>
              <a:buNone/>
            </a:pPr>
            <a:r>
              <a:rPr lang="en-US" dirty="0" smtClean="0"/>
              <a:t>C.W. Post campus/LIU email: </a:t>
            </a:r>
            <a:r>
              <a:rPr lang="en-US" dirty="0" smtClean="0">
                <a:hlinkClick r:id="rId3"/>
              </a:rPr>
              <a:t>Elise.Sobol@liu.edu</a:t>
            </a:r>
            <a:endParaRPr lang="en-US" dirty="0" smtClean="0"/>
          </a:p>
          <a:p>
            <a:pPr>
              <a:buNone/>
            </a:pPr>
            <a:r>
              <a:rPr lang="en-US" dirty="0" smtClean="0"/>
              <a:t>Nassau BOCES Rosemary Kennedy School</a:t>
            </a:r>
          </a:p>
          <a:p>
            <a:pPr>
              <a:buNone/>
            </a:pPr>
            <a:r>
              <a:rPr lang="en-US" dirty="0" smtClean="0"/>
              <a:t>	</a:t>
            </a:r>
            <a:r>
              <a:rPr lang="en-US" dirty="0" smtClean="0">
                <a:hlinkClick r:id="rId4"/>
              </a:rPr>
              <a:t>ESOBOL@mail.nasboces.org</a:t>
            </a:r>
            <a:endParaRPr lang="en-US" dirty="0" smtClean="0"/>
          </a:p>
          <a:p>
            <a:pPr>
              <a:buNone/>
            </a:pPr>
            <a:r>
              <a:rPr lang="en-US" dirty="0" smtClean="0"/>
              <a:t>Look forward to hearing from you! </a:t>
            </a:r>
          </a:p>
          <a:p>
            <a:pPr>
              <a:buNone/>
            </a:pPr>
            <a:r>
              <a:rPr lang="en-US" dirty="0" smtClean="0"/>
              <a:t>With best wishes for the holiday season and a  			Happy New Year!</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r>
              <a:rPr lang="en-US" sz="4000" smtClean="0"/>
              <a:t>Gifted Students with Sensory Disabilities (continued)</a:t>
            </a:r>
          </a:p>
        </p:txBody>
      </p:sp>
      <p:sp>
        <p:nvSpPr>
          <p:cNvPr id="10243" name="Rectangle 3"/>
          <p:cNvSpPr>
            <a:spLocks noGrp="1" noChangeArrowheads="1"/>
          </p:cNvSpPr>
          <p:nvPr>
            <p:ph type="body" idx="1"/>
          </p:nvPr>
        </p:nvSpPr>
        <p:spPr/>
        <p:txBody>
          <a:bodyPr/>
          <a:lstStyle/>
          <a:p>
            <a:pPr eaLnBrk="1" hangingPunct="1"/>
            <a:r>
              <a:rPr lang="en-US" sz="1800" smtClean="0"/>
              <a:t>Photographs of current role models in music with sensory disabilities: Dame Evelyn Glennie (b.1965); Stevie Wonder (b.1950),  Ray Charles (1930-2004), Andrea Bocelli (b. 1958), Brian Wilson(b.1942</a:t>
            </a:r>
            <a:r>
              <a:rPr lang="en-US" sz="1600" smtClean="0"/>
              <a:t>).</a:t>
            </a:r>
          </a:p>
          <a:p>
            <a:pPr eaLnBrk="1" hangingPunct="1">
              <a:buFontTx/>
              <a:buNone/>
            </a:pPr>
            <a:endParaRPr lang="en-US" sz="1600" smtClean="0"/>
          </a:p>
        </p:txBody>
      </p:sp>
      <p:pic>
        <p:nvPicPr>
          <p:cNvPr id="10244" name="Picture 4" descr="342_113x85"/>
          <p:cNvPicPr>
            <a:picLocks noChangeAspect="1" noChangeArrowheads="1"/>
          </p:cNvPicPr>
          <p:nvPr/>
        </p:nvPicPr>
        <p:blipFill>
          <a:blip r:embed="rId3" cstate="print"/>
          <a:srcRect/>
          <a:stretch>
            <a:fillRect/>
          </a:stretch>
        </p:blipFill>
        <p:spPr bwMode="auto">
          <a:xfrm>
            <a:off x="0" y="2514600"/>
            <a:ext cx="1890713" cy="2895600"/>
          </a:xfrm>
          <a:prstGeom prst="rect">
            <a:avLst/>
          </a:prstGeom>
          <a:noFill/>
          <a:ln w="9525">
            <a:noFill/>
            <a:miter lim="800000"/>
            <a:headEnd/>
            <a:tailEnd/>
          </a:ln>
        </p:spPr>
      </p:pic>
      <p:pic>
        <p:nvPicPr>
          <p:cNvPr id="10245" name="Picture 5" descr="Andrea_Bocelli"/>
          <p:cNvPicPr>
            <a:picLocks noChangeAspect="1" noChangeArrowheads="1"/>
          </p:cNvPicPr>
          <p:nvPr/>
        </p:nvPicPr>
        <p:blipFill>
          <a:blip r:embed="rId4" cstate="print"/>
          <a:srcRect/>
          <a:stretch>
            <a:fillRect/>
          </a:stretch>
        </p:blipFill>
        <p:spPr bwMode="auto">
          <a:xfrm>
            <a:off x="4953000" y="4724400"/>
            <a:ext cx="2514600" cy="1524000"/>
          </a:xfrm>
          <a:prstGeom prst="rect">
            <a:avLst/>
          </a:prstGeom>
          <a:noFill/>
          <a:ln w="9525">
            <a:noFill/>
            <a:miter lim="800000"/>
            <a:headEnd/>
            <a:tailEnd/>
          </a:ln>
        </p:spPr>
      </p:pic>
      <p:pic>
        <p:nvPicPr>
          <p:cNvPr id="10246" name="Picture 6" descr="p55263ql8ao"/>
          <p:cNvPicPr>
            <a:picLocks noChangeAspect="1" noChangeArrowheads="1"/>
          </p:cNvPicPr>
          <p:nvPr/>
        </p:nvPicPr>
        <p:blipFill>
          <a:blip r:embed="rId5" cstate="print"/>
          <a:srcRect/>
          <a:stretch>
            <a:fillRect/>
          </a:stretch>
        </p:blipFill>
        <p:spPr bwMode="auto">
          <a:xfrm>
            <a:off x="6851650" y="2590800"/>
            <a:ext cx="1682750" cy="2514600"/>
          </a:xfrm>
          <a:prstGeom prst="rect">
            <a:avLst/>
          </a:prstGeom>
          <a:noFill/>
          <a:ln w="9525">
            <a:noFill/>
            <a:miter lim="800000"/>
            <a:headEnd/>
            <a:tailEnd/>
          </a:ln>
        </p:spPr>
      </p:pic>
      <p:pic>
        <p:nvPicPr>
          <p:cNvPr id="10247" name="Picture 7" descr="ray_charles2"/>
          <p:cNvPicPr>
            <a:picLocks noChangeAspect="1" noChangeArrowheads="1"/>
          </p:cNvPicPr>
          <p:nvPr/>
        </p:nvPicPr>
        <p:blipFill>
          <a:blip r:embed="rId6" cstate="print"/>
          <a:srcRect/>
          <a:stretch>
            <a:fillRect/>
          </a:stretch>
        </p:blipFill>
        <p:spPr bwMode="auto">
          <a:xfrm>
            <a:off x="3505200" y="2743200"/>
            <a:ext cx="1619250" cy="2276475"/>
          </a:xfrm>
          <a:prstGeom prst="rect">
            <a:avLst/>
          </a:prstGeom>
          <a:noFill/>
          <a:ln w="9525">
            <a:noFill/>
            <a:miter lim="800000"/>
            <a:headEnd/>
            <a:tailEnd/>
          </a:ln>
        </p:spPr>
      </p:pic>
      <p:pic>
        <p:nvPicPr>
          <p:cNvPr id="10248" name="Picture 8" descr="p55528sehd3"/>
          <p:cNvPicPr>
            <a:picLocks noChangeAspect="1" noChangeArrowheads="1"/>
          </p:cNvPicPr>
          <p:nvPr/>
        </p:nvPicPr>
        <p:blipFill>
          <a:blip r:embed="rId7" cstate="print"/>
          <a:srcRect/>
          <a:stretch>
            <a:fillRect/>
          </a:stretch>
        </p:blipFill>
        <p:spPr bwMode="auto">
          <a:xfrm>
            <a:off x="2057400" y="4038600"/>
            <a:ext cx="12954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en-US" sz="4000" smtClean="0"/>
              <a:t>Gifted Students on the Autism Spectrum</a:t>
            </a:r>
          </a:p>
        </p:txBody>
      </p:sp>
      <p:sp>
        <p:nvSpPr>
          <p:cNvPr id="11267" name="Rectangle 3"/>
          <p:cNvSpPr>
            <a:spLocks noGrp="1" noChangeArrowheads="1"/>
          </p:cNvSpPr>
          <p:nvPr>
            <p:ph type="body" idx="1"/>
          </p:nvPr>
        </p:nvSpPr>
        <p:spPr/>
        <p:txBody>
          <a:bodyPr/>
          <a:lstStyle/>
          <a:p>
            <a:pPr eaLnBrk="1" hangingPunct="1"/>
            <a:r>
              <a:rPr lang="en-US" sz="2000" smtClean="0"/>
              <a:t>Current role models include composers</a:t>
            </a:r>
          </a:p>
          <a:p>
            <a:pPr eaLnBrk="1" hangingPunct="1">
              <a:buFontTx/>
              <a:buNone/>
            </a:pPr>
            <a:r>
              <a:rPr lang="en-US" sz="2000" smtClean="0"/>
              <a:t>     Donna Williams (b.1963), Hikari Oe (b.1963) and performers Thristan “Tum-Tum”(b.1989) Mendoza and the late Glenn Gould(1932-1982) whose unconventional and eccentric personality shares many similarities with those who are on the autism spectrum.</a:t>
            </a:r>
          </a:p>
          <a:p>
            <a:pPr eaLnBrk="1" hangingPunct="1">
              <a:buFontTx/>
              <a:buNone/>
            </a:pPr>
            <a:endParaRPr lang="en-US" sz="2000" smtClean="0"/>
          </a:p>
          <a:p>
            <a:pPr eaLnBrk="1" hangingPunct="1">
              <a:buFontTx/>
              <a:buNone/>
            </a:pPr>
            <a:endParaRPr lang="en-US" sz="2000" smtClean="0"/>
          </a:p>
        </p:txBody>
      </p:sp>
      <p:pic>
        <p:nvPicPr>
          <p:cNvPr id="11268" name="Picture 4" descr="donnasparkles1_02"/>
          <p:cNvPicPr>
            <a:picLocks noChangeAspect="1" noChangeArrowheads="1"/>
          </p:cNvPicPr>
          <p:nvPr/>
        </p:nvPicPr>
        <p:blipFill>
          <a:blip r:embed="rId3" cstate="print"/>
          <a:srcRect/>
          <a:stretch>
            <a:fillRect/>
          </a:stretch>
        </p:blipFill>
        <p:spPr bwMode="auto">
          <a:xfrm>
            <a:off x="0" y="3276600"/>
            <a:ext cx="1752600" cy="2012950"/>
          </a:xfrm>
          <a:prstGeom prst="rect">
            <a:avLst/>
          </a:prstGeom>
          <a:noFill/>
          <a:ln w="9525">
            <a:noFill/>
            <a:miter lim="800000"/>
            <a:headEnd/>
            <a:tailEnd/>
          </a:ln>
        </p:spPr>
      </p:pic>
      <p:pic>
        <p:nvPicPr>
          <p:cNvPr id="11269" name="Picture 5" descr="ttm-stage"/>
          <p:cNvPicPr>
            <a:picLocks noChangeAspect="1" noChangeArrowheads="1"/>
          </p:cNvPicPr>
          <p:nvPr/>
        </p:nvPicPr>
        <p:blipFill>
          <a:blip r:embed="rId4" cstate="print"/>
          <a:srcRect/>
          <a:stretch>
            <a:fillRect/>
          </a:stretch>
        </p:blipFill>
        <p:spPr bwMode="auto">
          <a:xfrm>
            <a:off x="4191000" y="3352800"/>
            <a:ext cx="3076575" cy="2009775"/>
          </a:xfrm>
          <a:prstGeom prst="rect">
            <a:avLst/>
          </a:prstGeom>
          <a:noFill/>
          <a:ln w="9525">
            <a:noFill/>
            <a:miter lim="800000"/>
            <a:headEnd/>
            <a:tailEnd/>
          </a:ln>
        </p:spPr>
      </p:pic>
      <p:pic>
        <p:nvPicPr>
          <p:cNvPr id="11270" name="Picture 7" descr="images"/>
          <p:cNvPicPr>
            <a:picLocks noChangeAspect="1" noChangeArrowheads="1"/>
          </p:cNvPicPr>
          <p:nvPr/>
        </p:nvPicPr>
        <p:blipFill>
          <a:blip r:embed="rId5" cstate="print"/>
          <a:srcRect/>
          <a:stretch>
            <a:fillRect/>
          </a:stretch>
        </p:blipFill>
        <p:spPr bwMode="auto">
          <a:xfrm>
            <a:off x="7239000" y="4667250"/>
            <a:ext cx="1905000" cy="2190750"/>
          </a:xfrm>
          <a:prstGeom prst="rect">
            <a:avLst/>
          </a:prstGeom>
          <a:noFill/>
          <a:ln w="9525">
            <a:noFill/>
            <a:miter lim="800000"/>
            <a:headEnd/>
            <a:tailEnd/>
          </a:ln>
        </p:spPr>
      </p:pic>
      <p:pic>
        <p:nvPicPr>
          <p:cNvPr id="11271" name="Picture 8" descr="180px-Mou-Ichido-Oe-Hikari"/>
          <p:cNvPicPr>
            <a:picLocks noChangeAspect="1" noChangeArrowheads="1"/>
          </p:cNvPicPr>
          <p:nvPr/>
        </p:nvPicPr>
        <p:blipFill>
          <a:blip r:embed="rId6" cstate="print"/>
          <a:srcRect/>
          <a:stretch>
            <a:fillRect/>
          </a:stretch>
        </p:blipFill>
        <p:spPr bwMode="auto">
          <a:xfrm>
            <a:off x="1752600" y="3810000"/>
            <a:ext cx="2286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r>
              <a:rPr lang="en-US" sz="4000" smtClean="0"/>
              <a:t>Gifted Students with Emotional Behavioral Disorders</a:t>
            </a:r>
          </a:p>
        </p:txBody>
      </p:sp>
      <p:sp>
        <p:nvSpPr>
          <p:cNvPr id="12291" name="Rectangle 3"/>
          <p:cNvSpPr>
            <a:spLocks noGrp="1" noChangeArrowheads="1"/>
          </p:cNvSpPr>
          <p:nvPr>
            <p:ph type="body" idx="1"/>
          </p:nvPr>
        </p:nvSpPr>
        <p:spPr>
          <a:xfrm>
            <a:off x="228600" y="1371600"/>
            <a:ext cx="8229600" cy="4525963"/>
          </a:xfrm>
        </p:spPr>
        <p:txBody>
          <a:bodyPr/>
          <a:lstStyle/>
          <a:p>
            <a:pPr eaLnBrk="1" hangingPunct="1">
              <a:buFontTx/>
              <a:buNone/>
            </a:pPr>
            <a:r>
              <a:rPr lang="en-US" sz="2000" smtClean="0"/>
              <a:t>Current role models in music include John Ogdon(1937-1989), award winning pianist,  who was the subject of the BBC 1981 movie virtuoso based on his biography and his losing fight with mental illness and manic depression; the late Charles “Buddy” Bolden(1877-1931), Thelonious Monk(1917-1982), and Jaco Pastorius (1951-1987). Psychosomatic illness falls into this</a:t>
            </a:r>
          </a:p>
          <a:p>
            <a:pPr eaLnBrk="1" hangingPunct="1">
              <a:buFontTx/>
              <a:buNone/>
            </a:pPr>
            <a:r>
              <a:rPr lang="en-US" sz="2000" smtClean="0"/>
              <a:t>    category and one might be interested to study the life of the late great pianist and pedagogue, Vladimir Horowitz (1903-1989).</a:t>
            </a:r>
          </a:p>
          <a:p>
            <a:pPr eaLnBrk="1" hangingPunct="1">
              <a:buFontTx/>
              <a:buNone/>
            </a:pPr>
            <a:endParaRPr lang="en-US" sz="2000" smtClean="0"/>
          </a:p>
          <a:p>
            <a:pPr eaLnBrk="1" hangingPunct="1">
              <a:buFontTx/>
              <a:buNone/>
            </a:pPr>
            <a:endParaRPr lang="en-US" sz="2000" smtClean="0"/>
          </a:p>
        </p:txBody>
      </p:sp>
      <p:pic>
        <p:nvPicPr>
          <p:cNvPr id="12292" name="Picture 4" descr="Ogdon-John-04"/>
          <p:cNvPicPr>
            <a:picLocks noChangeAspect="1" noChangeArrowheads="1"/>
          </p:cNvPicPr>
          <p:nvPr/>
        </p:nvPicPr>
        <p:blipFill>
          <a:blip r:embed="rId3" cstate="print"/>
          <a:srcRect/>
          <a:stretch>
            <a:fillRect/>
          </a:stretch>
        </p:blipFill>
        <p:spPr bwMode="auto">
          <a:xfrm>
            <a:off x="0" y="3886200"/>
            <a:ext cx="1905000" cy="2362200"/>
          </a:xfrm>
          <a:prstGeom prst="rect">
            <a:avLst/>
          </a:prstGeom>
          <a:noFill/>
          <a:ln w="9525">
            <a:noFill/>
            <a:miter lim="800000"/>
            <a:headEnd/>
            <a:tailEnd/>
          </a:ln>
        </p:spPr>
      </p:pic>
      <p:pic>
        <p:nvPicPr>
          <p:cNvPr id="12293" name="Picture 5" descr="BuddyBolden"/>
          <p:cNvPicPr>
            <a:picLocks noChangeAspect="1" noChangeArrowheads="1"/>
          </p:cNvPicPr>
          <p:nvPr/>
        </p:nvPicPr>
        <p:blipFill>
          <a:blip r:embed="rId4" cstate="print"/>
          <a:srcRect/>
          <a:stretch>
            <a:fillRect/>
          </a:stretch>
        </p:blipFill>
        <p:spPr bwMode="auto">
          <a:xfrm>
            <a:off x="1828800" y="4038600"/>
            <a:ext cx="1905000" cy="2400300"/>
          </a:xfrm>
          <a:prstGeom prst="rect">
            <a:avLst/>
          </a:prstGeom>
          <a:noFill/>
          <a:ln w="9525">
            <a:noFill/>
            <a:miter lim="800000"/>
            <a:headEnd/>
            <a:tailEnd/>
          </a:ln>
        </p:spPr>
      </p:pic>
      <p:pic>
        <p:nvPicPr>
          <p:cNvPr id="12294" name="Picture 6" descr="biolead_front"/>
          <p:cNvPicPr>
            <a:picLocks noChangeAspect="1" noChangeArrowheads="1"/>
          </p:cNvPicPr>
          <p:nvPr/>
        </p:nvPicPr>
        <p:blipFill>
          <a:blip r:embed="rId5" cstate="print"/>
          <a:srcRect/>
          <a:stretch>
            <a:fillRect/>
          </a:stretch>
        </p:blipFill>
        <p:spPr bwMode="auto">
          <a:xfrm>
            <a:off x="5257800" y="3886200"/>
            <a:ext cx="2181225" cy="2514600"/>
          </a:xfrm>
          <a:prstGeom prst="rect">
            <a:avLst/>
          </a:prstGeom>
          <a:noFill/>
          <a:ln w="9525">
            <a:noFill/>
            <a:miter lim="800000"/>
            <a:headEnd/>
            <a:tailEnd/>
          </a:ln>
        </p:spPr>
      </p:pic>
      <p:pic>
        <p:nvPicPr>
          <p:cNvPr id="12295" name="Picture 7" descr="thelonious"/>
          <p:cNvPicPr>
            <a:picLocks noChangeAspect="1" noChangeArrowheads="1"/>
          </p:cNvPicPr>
          <p:nvPr/>
        </p:nvPicPr>
        <p:blipFill>
          <a:blip r:embed="rId6" cstate="print"/>
          <a:srcRect/>
          <a:stretch>
            <a:fillRect/>
          </a:stretch>
        </p:blipFill>
        <p:spPr bwMode="auto">
          <a:xfrm>
            <a:off x="3429000" y="5105400"/>
            <a:ext cx="2419350" cy="1533525"/>
          </a:xfrm>
          <a:prstGeom prst="rect">
            <a:avLst/>
          </a:prstGeom>
          <a:noFill/>
          <a:ln w="9525">
            <a:noFill/>
            <a:miter lim="800000"/>
            <a:headEnd/>
            <a:tailEnd/>
          </a:ln>
        </p:spPr>
      </p:pic>
      <p:pic>
        <p:nvPicPr>
          <p:cNvPr id="12296" name="Picture 8" descr="so93023"/>
          <p:cNvPicPr>
            <a:picLocks noChangeAspect="1" noChangeArrowheads="1"/>
          </p:cNvPicPr>
          <p:nvPr/>
        </p:nvPicPr>
        <p:blipFill>
          <a:blip r:embed="rId7" cstate="print"/>
          <a:srcRect/>
          <a:stretch>
            <a:fillRect/>
          </a:stretch>
        </p:blipFill>
        <p:spPr bwMode="auto">
          <a:xfrm>
            <a:off x="7315200" y="3886200"/>
            <a:ext cx="1579563"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4579</Words>
  <Application>Microsoft Office PowerPoint</Application>
  <PresentationFormat>On-screen Show (4:3)</PresentationFormat>
  <Paragraphs>339</Paragraphs>
  <Slides>66</Slides>
  <Notes>14</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GIFTED WITH DISABILITIES: TEACHING MUSIC TO SPECIAL LEARNERS</vt:lpstr>
      <vt:lpstr>Some of Society’s Most Gifted </vt:lpstr>
      <vt:lpstr>Lest We Forget We Have a Social Obligation</vt:lpstr>
      <vt:lpstr>2008 World Forum, Oxford, England</vt:lpstr>
      <vt:lpstr>An Attitude and Approach for Teaching Music to Special Learners, 2001, 2008.</vt:lpstr>
      <vt:lpstr>Gifted Students with Physical Disabilities</vt:lpstr>
      <vt:lpstr>Gifted Students with Sensory Disabilities (continued)</vt:lpstr>
      <vt:lpstr>Gifted Students on the Autism Spectrum</vt:lpstr>
      <vt:lpstr>Gifted Students with Emotional Behavioral Disorders</vt:lpstr>
      <vt:lpstr>Gifted Students with Learning Disabilities and Attention Deficits</vt:lpstr>
      <vt:lpstr>Leave the World a Little Bit Better Charlotte Diamond (2003)</vt:lpstr>
      <vt:lpstr>Etiquette for our Education Teaching our Children of All Abilities How to Live. </vt:lpstr>
      <vt:lpstr>Etiquette for our EducationTeaching our Children of All Abilities How to Live (slide 2 of song)                                </vt:lpstr>
      <vt:lpstr>Specific Contributions to the Field</vt:lpstr>
      <vt:lpstr>Sobol Approach to Music Education that includes Seven Foundations:</vt:lpstr>
      <vt:lpstr>Music Basic to All Humankind</vt:lpstr>
      <vt:lpstr> Universal Design</vt:lpstr>
      <vt:lpstr>Reaching Higher with Music in Education</vt:lpstr>
      <vt:lpstr>Common Links in Arts Integration</vt:lpstr>
      <vt:lpstr>Universal Design is Socially Relevant</vt:lpstr>
      <vt:lpstr>Social Emotional Learning</vt:lpstr>
      <vt:lpstr>Uni-Verse One- Song</vt:lpstr>
      <vt:lpstr>Why use music to assist child in reaching developmental goals?   </vt:lpstr>
      <vt:lpstr>Music Milestones  for Child Development</vt:lpstr>
      <vt:lpstr>IDEA (I) A (December 2004)</vt:lpstr>
      <vt:lpstr>Inclusion and the Music Teacher</vt:lpstr>
      <vt:lpstr>Success for Students with All Learning Styles   (slide l of 4)</vt:lpstr>
      <vt:lpstr>Checklist ( slide 2 of 4)</vt:lpstr>
      <vt:lpstr>Checklist (slide 3 of 4)</vt:lpstr>
      <vt:lpstr>Checklist (slide 4 of 4)</vt:lpstr>
      <vt:lpstr>Successful Inclusion:  Providing Clear Guidelines</vt:lpstr>
      <vt:lpstr>Accessibility</vt:lpstr>
      <vt:lpstr>Accessibility: Instructional Adaptations</vt:lpstr>
      <vt:lpstr>Accessibility: Instructional Adaptations</vt:lpstr>
      <vt:lpstr>Accessibility: Instructional Adaptations</vt:lpstr>
      <vt:lpstr>Books for Young Readers Used in the Special Education General Music Classroom</vt:lpstr>
      <vt:lpstr>Techniques for Teaching Students with Autism </vt:lpstr>
      <vt:lpstr>Techniques for Teaching Students with AD/HD</vt:lpstr>
      <vt:lpstr>Neurological Deficiencies</vt:lpstr>
      <vt:lpstr>ADHD Tips for Teachers ( slide l of 4)</vt:lpstr>
      <vt:lpstr>ADHD Tips for Teachers (slide 2 of 4)</vt:lpstr>
      <vt:lpstr>ADHD Tips for Teachers (slide 3 of 4)</vt:lpstr>
      <vt:lpstr>ADHD Tips for Teachers (slide 4 of 4)</vt:lpstr>
      <vt:lpstr>Techniques in both teaching ELL and Special Learners</vt:lpstr>
      <vt:lpstr>ELISE S. SOBOL’S MUSIC SAMPLER FOR THE SPECIAL EDUCATION CLASSROOM</vt:lpstr>
      <vt:lpstr>#1 IT’S A BEAUTIFUL DAY</vt:lpstr>
      <vt:lpstr>#2 Sun Is Up</vt:lpstr>
      <vt:lpstr>#3 High Five</vt:lpstr>
      <vt:lpstr>#4 Chugga Chugga Choo Choo</vt:lpstr>
      <vt:lpstr>#5 Singing a Song</vt:lpstr>
      <vt:lpstr>#6 Shapes</vt:lpstr>
      <vt:lpstr>#7 Shake and Wave</vt:lpstr>
      <vt:lpstr>#8 La Bamba</vt:lpstr>
      <vt:lpstr>#9 Parade of the Wooden Soldiers</vt:lpstr>
      <vt:lpstr># 10 The Earth Is My Home</vt:lpstr>
      <vt:lpstr>#11 Music, Music, Music</vt:lpstr>
      <vt:lpstr>#12 My Town, My World</vt:lpstr>
      <vt:lpstr>#13 Evry’body Say Peace</vt:lpstr>
      <vt:lpstr>#14 Sobonana Kusasa</vt:lpstr>
      <vt:lpstr>#15 Leave the World a Little Bit Better</vt:lpstr>
      <vt:lpstr>#16 Everybody Has Music Inside</vt:lpstr>
      <vt:lpstr>#17 Music and Me</vt:lpstr>
      <vt:lpstr># 18 Scoo Be Doo Song</vt:lpstr>
      <vt:lpstr>Universal Applications</vt:lpstr>
      <vt:lpstr>Key Quotations to Remember  </vt:lpstr>
      <vt:lpstr>Contact Information</vt:lpstr>
    </vt:vector>
  </TitlesOfParts>
  <Company>Long Island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GIFTED WITH DISABILITIES: TEACHING MUSIC TO SPECIAL LEARNERS</dc:title>
  <dc:creator>Sobol</dc:creator>
  <cp:lastModifiedBy>Sobol</cp:lastModifiedBy>
  <cp:revision>33</cp:revision>
  <dcterms:created xsi:type="dcterms:W3CDTF">2009-11-28T15:31:56Z</dcterms:created>
  <dcterms:modified xsi:type="dcterms:W3CDTF">2009-11-28T20:35:43Z</dcterms:modified>
</cp:coreProperties>
</file>