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23"/>
  </p:notesMasterIdLst>
  <p:sldIdLst>
    <p:sldId id="256" r:id="rId2"/>
    <p:sldId id="257" r:id="rId3"/>
    <p:sldId id="259" r:id="rId4"/>
    <p:sldId id="260" r:id="rId5"/>
    <p:sldId id="261" r:id="rId6"/>
    <p:sldId id="262" r:id="rId7"/>
    <p:sldId id="264" r:id="rId8"/>
    <p:sldId id="266" r:id="rId9"/>
    <p:sldId id="265" r:id="rId10"/>
    <p:sldId id="267" r:id="rId11"/>
    <p:sldId id="268" r:id="rId12"/>
    <p:sldId id="269" r:id="rId13"/>
    <p:sldId id="270" r:id="rId14"/>
    <p:sldId id="271" r:id="rId15"/>
    <p:sldId id="272" r:id="rId16"/>
    <p:sldId id="273" r:id="rId17"/>
    <p:sldId id="274" r:id="rId18"/>
    <p:sldId id="276" r:id="rId19"/>
    <p:sldId id="277" r:id="rId20"/>
    <p:sldId id="279" r:id="rId21"/>
    <p:sldId id="27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6869"/>
  </p:normalViewPr>
  <p:slideViewPr>
    <p:cSldViewPr snapToGrid="0" snapToObjects="1">
      <p:cViewPr varScale="1">
        <p:scale>
          <a:sx n="100" d="100"/>
          <a:sy n="100" d="100"/>
        </p:scale>
        <p:origin x="10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A916AA-647E-904A-9C56-2A50F6543A59}" type="datetimeFigureOut">
              <a:rPr lang="en-US" smtClean="0"/>
              <a:t>12/1/23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4CD951-67A3-194F-A73F-8E0D1414A9A8}" type="slidenum">
              <a:rPr lang="en-US" smtClean="0"/>
              <a:t>‹#›</a:t>
            </a:fld>
            <a:endParaRPr lang="en-US"/>
          </a:p>
        </p:txBody>
      </p:sp>
    </p:spTree>
    <p:extLst>
      <p:ext uri="{BB962C8B-B14F-4D97-AF65-F5344CB8AC3E}">
        <p14:creationId xmlns:p14="http://schemas.microsoft.com/office/powerpoint/2010/main" val="2750299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myself.</a:t>
            </a:r>
          </a:p>
          <a:p>
            <a:r>
              <a:rPr lang="en-US" dirty="0"/>
              <a:t>Put comment in the chat where you are from and what you teach.</a:t>
            </a:r>
          </a:p>
          <a:p>
            <a:r>
              <a:rPr lang="en-US" dirty="0"/>
              <a:t>We are all wrestling with the idea of enacting diversity in the classroom, and this is just one way that I have tried to do this. I’m not the expert – but since I was struggling with how to start, this may provide a jumping off point for more ideas.</a:t>
            </a:r>
          </a:p>
        </p:txBody>
      </p:sp>
      <p:sp>
        <p:nvSpPr>
          <p:cNvPr id="4" name="Slide Number Placeholder 3"/>
          <p:cNvSpPr>
            <a:spLocks noGrp="1"/>
          </p:cNvSpPr>
          <p:nvPr>
            <p:ph type="sldNum" sz="quarter" idx="5"/>
          </p:nvPr>
        </p:nvSpPr>
        <p:spPr/>
        <p:txBody>
          <a:bodyPr/>
          <a:lstStyle/>
          <a:p>
            <a:fld id="{844CD951-67A3-194F-A73F-8E0D1414A9A8}" type="slidenum">
              <a:rPr lang="en-US" smtClean="0"/>
              <a:t>1</a:t>
            </a:fld>
            <a:endParaRPr lang="en-US"/>
          </a:p>
        </p:txBody>
      </p:sp>
    </p:spTree>
    <p:extLst>
      <p:ext uri="{BB962C8B-B14F-4D97-AF65-F5344CB8AC3E}">
        <p14:creationId xmlns:p14="http://schemas.microsoft.com/office/powerpoint/2010/main" val="292185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 – 18</a:t>
            </a:r>
          </a:p>
          <a:p>
            <a:r>
              <a:rPr lang="en-US" dirty="0"/>
              <a:t>Asian or Native Hawaiian/Other Pacific Islander – 5</a:t>
            </a:r>
          </a:p>
          <a:p>
            <a:r>
              <a:rPr lang="en-US" dirty="0"/>
              <a:t>Hispanic or Latino – 1</a:t>
            </a:r>
          </a:p>
          <a:p>
            <a:r>
              <a:rPr lang="en-US" dirty="0"/>
              <a:t>Black or African American – 1</a:t>
            </a:r>
          </a:p>
          <a:p>
            <a:r>
              <a:rPr lang="en-US" dirty="0"/>
              <a:t>American Indian or Alaskan Native – 1</a:t>
            </a:r>
          </a:p>
          <a:p>
            <a:r>
              <a:rPr lang="en-US" dirty="0"/>
              <a:t>Other – 1 (chose not to explain further)</a:t>
            </a:r>
          </a:p>
          <a:p>
            <a:endParaRPr lang="en-US" dirty="0"/>
          </a:p>
        </p:txBody>
      </p:sp>
      <p:sp>
        <p:nvSpPr>
          <p:cNvPr id="4" name="Slide Number Placeholder 3"/>
          <p:cNvSpPr>
            <a:spLocks noGrp="1"/>
          </p:cNvSpPr>
          <p:nvPr>
            <p:ph type="sldNum" sz="quarter" idx="5"/>
          </p:nvPr>
        </p:nvSpPr>
        <p:spPr/>
        <p:txBody>
          <a:bodyPr/>
          <a:lstStyle/>
          <a:p>
            <a:fld id="{844CD951-67A3-194F-A73F-8E0D1414A9A8}" type="slidenum">
              <a:rPr lang="en-US" smtClean="0"/>
              <a:t>11</a:t>
            </a:fld>
            <a:endParaRPr lang="en-US"/>
          </a:p>
        </p:txBody>
      </p:sp>
    </p:spTree>
    <p:extLst>
      <p:ext uri="{BB962C8B-B14F-4D97-AF65-F5344CB8AC3E}">
        <p14:creationId xmlns:p14="http://schemas.microsoft.com/office/powerpoint/2010/main" val="404360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a:t>
            </a:r>
          </a:p>
          <a:p>
            <a:r>
              <a:rPr lang="en-US" dirty="0"/>
              <a:t>We discussed the process as a class and I demonstrated the use of each different website. With the help of our school librarian, we took over the library computer lab (where she helped to guide them) and the adjoining computer labs (where I helped guide them). They were allowed to work collaboratively in teams – I assigned these teams based on grade level and instrument (to have an ”expert” on each team). However, they were encouraged to submit piece suggestions individually to make sure all the voices were heard.</a:t>
            </a:r>
          </a:p>
          <a:p>
            <a:r>
              <a:rPr lang="en-US" dirty="0"/>
              <a:t>To be clear, we were to choose 3 pieces to fill out a program in which I had already chosen one piece. </a:t>
            </a:r>
          </a:p>
        </p:txBody>
      </p:sp>
      <p:sp>
        <p:nvSpPr>
          <p:cNvPr id="4" name="Slide Number Placeholder 3"/>
          <p:cNvSpPr>
            <a:spLocks noGrp="1"/>
          </p:cNvSpPr>
          <p:nvPr>
            <p:ph type="sldNum" sz="quarter" idx="5"/>
          </p:nvPr>
        </p:nvSpPr>
        <p:spPr/>
        <p:txBody>
          <a:bodyPr/>
          <a:lstStyle/>
          <a:p>
            <a:fld id="{844CD951-67A3-194F-A73F-8E0D1414A9A8}" type="slidenum">
              <a:rPr lang="en-US" smtClean="0"/>
              <a:t>12</a:t>
            </a:fld>
            <a:endParaRPr lang="en-US"/>
          </a:p>
        </p:txBody>
      </p:sp>
    </p:spTree>
    <p:extLst>
      <p:ext uri="{BB962C8B-B14F-4D97-AF65-F5344CB8AC3E}">
        <p14:creationId xmlns:p14="http://schemas.microsoft.com/office/powerpoint/2010/main" val="3710608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Institute - SUNY Fredonia - searchable database for band, orchestra, choir - can search by gender, ethnicity, etc.</a:t>
            </a:r>
          </a:p>
          <a:p>
            <a:r>
              <a:rPr lang="en-US" dirty="0"/>
              <a:t>And we were heard - database for instrumental - working on adding choir - has great graphics and data for state manuals and certain publishing houses - fantastic resource page</a:t>
            </a:r>
          </a:p>
          <a:p>
            <a:r>
              <a:rPr lang="en-US" dirty="0" err="1"/>
              <a:t>ColourFULL</a:t>
            </a:r>
            <a:r>
              <a:rPr lang="en-US" dirty="0"/>
              <a:t> - Jodie </a:t>
            </a:r>
            <a:r>
              <a:rPr lang="en-US" dirty="0" err="1"/>
              <a:t>Blackshaw</a:t>
            </a:r>
            <a:r>
              <a:rPr lang="en-US" dirty="0"/>
              <a:t> - features programs with recordings of some prominent conductors (diverse) - features a pledge and a way to submit programs with recordings - also has a great resource page</a:t>
            </a:r>
          </a:p>
        </p:txBody>
      </p:sp>
      <p:sp>
        <p:nvSpPr>
          <p:cNvPr id="4" name="Slide Number Placeholder 3"/>
          <p:cNvSpPr>
            <a:spLocks noGrp="1"/>
          </p:cNvSpPr>
          <p:nvPr>
            <p:ph type="sldNum" sz="quarter" idx="5"/>
          </p:nvPr>
        </p:nvSpPr>
        <p:spPr/>
        <p:txBody>
          <a:bodyPr/>
          <a:lstStyle/>
          <a:p>
            <a:fld id="{844CD951-67A3-194F-A73F-8E0D1414A9A8}" type="slidenum">
              <a:rPr lang="en-US" smtClean="0"/>
              <a:t>13</a:t>
            </a:fld>
            <a:endParaRPr lang="en-US"/>
          </a:p>
        </p:txBody>
      </p:sp>
    </p:spTree>
    <p:extLst>
      <p:ext uri="{BB962C8B-B14F-4D97-AF65-F5344CB8AC3E}">
        <p14:creationId xmlns:p14="http://schemas.microsoft.com/office/powerpoint/2010/main" val="2871622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a:t>
            </a:r>
          </a:p>
          <a:p>
            <a:r>
              <a:rPr lang="en-US" dirty="0"/>
              <a:t>Column descriptions</a:t>
            </a:r>
          </a:p>
          <a:p>
            <a:r>
              <a:rPr lang="en-US" dirty="0"/>
              <a:t>*Female composers listed with question mark until we could find they self-identified as female</a:t>
            </a:r>
          </a:p>
          <a:p>
            <a:r>
              <a:rPr lang="en-US" dirty="0"/>
              <a:t>*Pepper issues – if not carried by Pepper, must get a W9, a sole source form, and an invoice for PO – time again an issue</a:t>
            </a:r>
          </a:p>
          <a:p>
            <a:r>
              <a:rPr lang="en-US" sz="1200" b="0" i="0" u="none" strike="noStrike" kern="1200" dirty="0">
                <a:solidFill>
                  <a:schemeClr val="tx1"/>
                </a:solidFill>
                <a:effectLst/>
                <a:latin typeface="+mn-lt"/>
                <a:ea typeface="+mn-ea"/>
                <a:cs typeface="+mn-cs"/>
              </a:rPr>
              <a:t>“I have contacted them about having all my music on their website, and they said they wanted 75% of any sales to collect payment, print and ship. They said they also wanted me to pay a yearly $100 fee to have access to add my own pieces to their website...so, they want </a:t>
            </a:r>
            <a:r>
              <a:rPr lang="en-US" sz="1200" b="0" i="1" u="none" strike="noStrike" kern="1200" dirty="0">
                <a:solidFill>
                  <a:schemeClr val="tx1"/>
                </a:solidFill>
                <a:effectLst/>
                <a:latin typeface="+mn-lt"/>
                <a:ea typeface="+mn-ea"/>
                <a:cs typeface="+mn-cs"/>
              </a:rPr>
              <a:t>me </a:t>
            </a:r>
            <a:r>
              <a:rPr lang="en-US" sz="1200" b="0" i="0" u="none" strike="noStrike" kern="1200" dirty="0">
                <a:solidFill>
                  <a:schemeClr val="tx1"/>
                </a:solidFill>
                <a:effectLst/>
                <a:latin typeface="+mn-lt"/>
                <a:ea typeface="+mn-ea"/>
                <a:cs typeface="+mn-cs"/>
              </a:rPr>
              <a:t>to pay </a:t>
            </a:r>
            <a:r>
              <a:rPr lang="en-US" sz="1200" b="0" i="1" u="none" strike="noStrike" kern="1200" dirty="0">
                <a:solidFill>
                  <a:schemeClr val="tx1"/>
                </a:solidFill>
                <a:effectLst/>
                <a:latin typeface="+mn-lt"/>
                <a:ea typeface="+mn-ea"/>
                <a:cs typeface="+mn-cs"/>
              </a:rPr>
              <a:t>them </a:t>
            </a:r>
            <a:r>
              <a:rPr lang="en-US" sz="1200" b="0" i="0" u="none" strike="noStrike" kern="1200" dirty="0">
                <a:solidFill>
                  <a:schemeClr val="tx1"/>
                </a:solidFill>
                <a:effectLst/>
                <a:latin typeface="+mn-lt"/>
                <a:ea typeface="+mn-ea"/>
                <a:cs typeface="+mn-cs"/>
              </a:rPr>
              <a:t>to do work on their website, so they can make sales. I find that ridiculous! I do have a third party arrangement for a few pieces as you can see – but even with that, I am still only collecting about a 40% profit off my own work.”</a:t>
            </a:r>
          </a:p>
          <a:p>
            <a:r>
              <a:rPr lang="en-US" sz="1200" b="0" i="0" u="none" strike="noStrike" kern="1200" dirty="0">
                <a:solidFill>
                  <a:schemeClr val="tx1"/>
                </a:solidFill>
                <a:effectLst/>
                <a:latin typeface="+mn-lt"/>
                <a:ea typeface="+mn-ea"/>
                <a:cs typeface="+mn-cs"/>
              </a:rPr>
              <a:t>So here we have evidence of how good composers works may not be readily available and extra efforts may have to be made to find this music – there is probably a LOT of good music of which we are not aware.</a:t>
            </a:r>
            <a:endParaRPr lang="en-US" dirty="0"/>
          </a:p>
        </p:txBody>
      </p:sp>
      <p:sp>
        <p:nvSpPr>
          <p:cNvPr id="4" name="Slide Number Placeholder 3"/>
          <p:cNvSpPr>
            <a:spLocks noGrp="1"/>
          </p:cNvSpPr>
          <p:nvPr>
            <p:ph type="sldNum" sz="quarter" idx="5"/>
          </p:nvPr>
        </p:nvSpPr>
        <p:spPr/>
        <p:txBody>
          <a:bodyPr/>
          <a:lstStyle/>
          <a:p>
            <a:fld id="{844CD951-67A3-194F-A73F-8E0D1414A9A8}" type="slidenum">
              <a:rPr lang="en-US" smtClean="0"/>
              <a:t>14</a:t>
            </a:fld>
            <a:endParaRPr lang="en-US"/>
          </a:p>
        </p:txBody>
      </p:sp>
    </p:spTree>
    <p:extLst>
      <p:ext uri="{BB962C8B-B14F-4D97-AF65-F5344CB8AC3E}">
        <p14:creationId xmlns:p14="http://schemas.microsoft.com/office/powerpoint/2010/main" val="113779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Two Places from Haley</a:t>
            </a:r>
          </a:p>
          <a:p>
            <a:r>
              <a:rPr lang="en-US" dirty="0" err="1"/>
              <a:t>Vuelo</a:t>
            </a:r>
            <a:r>
              <a:rPr lang="en-US" dirty="0"/>
              <a:t> – self-purchased</a:t>
            </a:r>
          </a:p>
          <a:p>
            <a:r>
              <a:rPr lang="en-US" dirty="0"/>
              <a:t>Merry Go Round – from Pepper</a:t>
            </a:r>
          </a:p>
          <a:p>
            <a:r>
              <a:rPr lang="en-US" dirty="0"/>
              <a:t>Already had the 4</a:t>
            </a:r>
            <a:r>
              <a:rPr lang="en-US" baseline="30000" dirty="0"/>
              <a:t>th</a:t>
            </a:r>
            <a:r>
              <a:rPr lang="en-US" dirty="0"/>
              <a:t> piece to begin</a:t>
            </a:r>
          </a:p>
        </p:txBody>
      </p:sp>
      <p:sp>
        <p:nvSpPr>
          <p:cNvPr id="4" name="Slide Number Placeholder 3"/>
          <p:cNvSpPr>
            <a:spLocks noGrp="1"/>
          </p:cNvSpPr>
          <p:nvPr>
            <p:ph type="sldNum" sz="quarter" idx="5"/>
          </p:nvPr>
        </p:nvSpPr>
        <p:spPr/>
        <p:txBody>
          <a:bodyPr/>
          <a:lstStyle/>
          <a:p>
            <a:fld id="{844CD951-67A3-194F-A73F-8E0D1414A9A8}" type="slidenum">
              <a:rPr lang="en-US" smtClean="0"/>
              <a:t>16</a:t>
            </a:fld>
            <a:endParaRPr lang="en-US"/>
          </a:p>
        </p:txBody>
      </p:sp>
    </p:spTree>
    <p:extLst>
      <p:ext uri="{BB962C8B-B14F-4D97-AF65-F5344CB8AC3E}">
        <p14:creationId xmlns:p14="http://schemas.microsoft.com/office/powerpoint/2010/main" val="2733053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Email sent to parents to explain the concept of the concert and to encourage them to peruse the display boards. Many discussions on whether or not instrumental music could convey messages of social justice. The main takeaway was that awareness of the composer may help open doors to understanding how cultures can be similar, or how they may be unique, but still appreciated.</a:t>
            </a:r>
          </a:p>
        </p:txBody>
      </p:sp>
      <p:sp>
        <p:nvSpPr>
          <p:cNvPr id="4" name="Slide Number Placeholder 3"/>
          <p:cNvSpPr>
            <a:spLocks noGrp="1"/>
          </p:cNvSpPr>
          <p:nvPr>
            <p:ph type="sldNum" sz="quarter" idx="5"/>
          </p:nvPr>
        </p:nvSpPr>
        <p:spPr/>
        <p:txBody>
          <a:bodyPr/>
          <a:lstStyle/>
          <a:p>
            <a:fld id="{844CD951-67A3-194F-A73F-8E0D1414A9A8}" type="slidenum">
              <a:rPr lang="en-US" smtClean="0"/>
              <a:t>18</a:t>
            </a:fld>
            <a:endParaRPr lang="en-US"/>
          </a:p>
        </p:txBody>
      </p:sp>
    </p:spTree>
    <p:extLst>
      <p:ext uri="{BB962C8B-B14F-4D97-AF65-F5344CB8AC3E}">
        <p14:creationId xmlns:p14="http://schemas.microsoft.com/office/powerpoint/2010/main" val="786528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Darryl Johnson, III</a:t>
            </a:r>
          </a:p>
        </p:txBody>
      </p:sp>
      <p:sp>
        <p:nvSpPr>
          <p:cNvPr id="4" name="Slide Number Placeholder 3"/>
          <p:cNvSpPr>
            <a:spLocks noGrp="1"/>
          </p:cNvSpPr>
          <p:nvPr>
            <p:ph type="sldNum" sz="quarter" idx="5"/>
          </p:nvPr>
        </p:nvSpPr>
        <p:spPr/>
        <p:txBody>
          <a:bodyPr/>
          <a:lstStyle/>
          <a:p>
            <a:fld id="{844CD951-67A3-194F-A73F-8E0D1414A9A8}" type="slidenum">
              <a:rPr lang="en-US" smtClean="0"/>
              <a:t>19</a:t>
            </a:fld>
            <a:endParaRPr lang="en-US"/>
          </a:p>
        </p:txBody>
      </p:sp>
    </p:spTree>
    <p:extLst>
      <p:ext uri="{BB962C8B-B14F-4D97-AF65-F5344CB8AC3E}">
        <p14:creationId xmlns:p14="http://schemas.microsoft.com/office/powerpoint/2010/main" val="2887532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CD951-67A3-194F-A73F-8E0D1414A9A8}" type="slidenum">
              <a:rPr lang="en-US" smtClean="0"/>
              <a:t>21</a:t>
            </a:fld>
            <a:endParaRPr lang="en-US"/>
          </a:p>
        </p:txBody>
      </p:sp>
    </p:spTree>
    <p:extLst>
      <p:ext uri="{BB962C8B-B14F-4D97-AF65-F5344CB8AC3E}">
        <p14:creationId xmlns:p14="http://schemas.microsoft.com/office/powerpoint/2010/main" val="4147096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questions as I embarked on the process and the questions I hope to address in this presentation.</a:t>
            </a:r>
          </a:p>
        </p:txBody>
      </p:sp>
      <p:sp>
        <p:nvSpPr>
          <p:cNvPr id="4" name="Slide Number Placeholder 3"/>
          <p:cNvSpPr>
            <a:spLocks noGrp="1"/>
          </p:cNvSpPr>
          <p:nvPr>
            <p:ph type="sldNum" sz="quarter" idx="5"/>
          </p:nvPr>
        </p:nvSpPr>
        <p:spPr/>
        <p:txBody>
          <a:bodyPr/>
          <a:lstStyle/>
          <a:p>
            <a:fld id="{844CD951-67A3-194F-A73F-8E0D1414A9A8}" type="slidenum">
              <a:rPr lang="en-US" smtClean="0"/>
              <a:t>2</a:t>
            </a:fld>
            <a:endParaRPr lang="en-US"/>
          </a:p>
        </p:txBody>
      </p:sp>
    </p:spTree>
    <p:extLst>
      <p:ext uri="{BB962C8B-B14F-4D97-AF65-F5344CB8AC3E}">
        <p14:creationId xmlns:p14="http://schemas.microsoft.com/office/powerpoint/2010/main" val="4096209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standards that might less frequently be applied in the large ensemble classroom. After doing some survey research on how large ensemble directors view the standards, I was intent on finding ways to incorporate these standards in my curriculum and planning for band. At the same time, I wanted to try to be more intentional about my repertoire selection.</a:t>
            </a:r>
          </a:p>
        </p:txBody>
      </p:sp>
      <p:sp>
        <p:nvSpPr>
          <p:cNvPr id="4" name="Slide Number Placeholder 3"/>
          <p:cNvSpPr>
            <a:spLocks noGrp="1"/>
          </p:cNvSpPr>
          <p:nvPr>
            <p:ph type="sldNum" sz="quarter" idx="5"/>
          </p:nvPr>
        </p:nvSpPr>
        <p:spPr/>
        <p:txBody>
          <a:bodyPr/>
          <a:lstStyle/>
          <a:p>
            <a:fld id="{844CD951-67A3-194F-A73F-8E0D1414A9A8}" type="slidenum">
              <a:rPr lang="en-US" smtClean="0"/>
              <a:t>3</a:t>
            </a:fld>
            <a:endParaRPr lang="en-US"/>
          </a:p>
        </p:txBody>
      </p:sp>
    </p:spTree>
    <p:extLst>
      <p:ext uri="{BB962C8B-B14F-4D97-AF65-F5344CB8AC3E}">
        <p14:creationId xmlns:p14="http://schemas.microsoft.com/office/powerpoint/2010/main" val="101852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students help to choose the music in band is not something new for me. We began with simple voting (pops concert) and still continue to do some of that.</a:t>
            </a:r>
          </a:p>
          <a:p>
            <a:r>
              <a:rPr lang="en-US" dirty="0"/>
              <a:t>Right around the time of the standards release, I became interested in PBL and embarked on a project that really covered in detail the anchor standard #4 (select, analyze, interpret). The students chose from a menu of pieces, giving musical reasons, and then teams were responsible for the rehearsal/analysis/interpretation of certain sections. </a:t>
            </a:r>
          </a:p>
          <a:p>
            <a:r>
              <a:rPr lang="en-US" dirty="0"/>
              <a:t>In order to allow students to have a voice in programming without a simple vote, I had to be very transparent about the criteria I use when selecting music. We also had Larry </a:t>
            </a:r>
            <a:r>
              <a:rPr lang="en-US" dirty="0" err="1"/>
              <a:t>Loh</a:t>
            </a:r>
            <a:r>
              <a:rPr lang="en-US" dirty="0"/>
              <a:t>, conductor of </a:t>
            </a:r>
            <a:r>
              <a:rPr lang="en-US" dirty="0" err="1"/>
              <a:t>Symphoria</a:t>
            </a:r>
            <a:r>
              <a:rPr lang="en-US" dirty="0"/>
              <a:t> come and share how he chooses music for programming. These are important foundations for this particular focus – this is not something new for our students – in fact (share 8</a:t>
            </a:r>
            <a:r>
              <a:rPr lang="en-US" baseline="30000" dirty="0"/>
              <a:t>th</a:t>
            </a:r>
            <a:r>
              <a:rPr lang="en-US" dirty="0"/>
              <a:t> grade buddy story).</a:t>
            </a:r>
          </a:p>
        </p:txBody>
      </p:sp>
      <p:sp>
        <p:nvSpPr>
          <p:cNvPr id="4" name="Slide Number Placeholder 3"/>
          <p:cNvSpPr>
            <a:spLocks noGrp="1"/>
          </p:cNvSpPr>
          <p:nvPr>
            <p:ph type="sldNum" sz="quarter" idx="5"/>
          </p:nvPr>
        </p:nvSpPr>
        <p:spPr/>
        <p:txBody>
          <a:bodyPr/>
          <a:lstStyle/>
          <a:p>
            <a:fld id="{844CD951-67A3-194F-A73F-8E0D1414A9A8}" type="slidenum">
              <a:rPr lang="en-US" smtClean="0"/>
              <a:t>4</a:t>
            </a:fld>
            <a:endParaRPr lang="en-US"/>
          </a:p>
        </p:txBody>
      </p:sp>
    </p:spTree>
    <p:extLst>
      <p:ext uri="{BB962C8B-B14F-4D97-AF65-F5344CB8AC3E}">
        <p14:creationId xmlns:p14="http://schemas.microsoft.com/office/powerpoint/2010/main" val="3586845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a:p>
            <a:r>
              <a:rPr lang="en-US" dirty="0"/>
              <a:t>I introduced the project by playing this clip from NPR – (listen) – I’m not sure after hearing that musician speak that I could provide any argument against why we should care about including music of underrepresented composers.</a:t>
            </a:r>
          </a:p>
        </p:txBody>
      </p:sp>
      <p:sp>
        <p:nvSpPr>
          <p:cNvPr id="4" name="Slide Number Placeholder 3"/>
          <p:cNvSpPr>
            <a:spLocks noGrp="1"/>
          </p:cNvSpPr>
          <p:nvPr>
            <p:ph type="sldNum" sz="quarter" idx="5"/>
          </p:nvPr>
        </p:nvSpPr>
        <p:spPr/>
        <p:txBody>
          <a:bodyPr/>
          <a:lstStyle/>
          <a:p>
            <a:fld id="{844CD951-67A3-194F-A73F-8E0D1414A9A8}" type="slidenum">
              <a:rPr lang="en-US" smtClean="0"/>
              <a:t>6</a:t>
            </a:fld>
            <a:endParaRPr lang="en-US"/>
          </a:p>
        </p:txBody>
      </p:sp>
    </p:spTree>
    <p:extLst>
      <p:ext uri="{BB962C8B-B14F-4D97-AF65-F5344CB8AC3E}">
        <p14:creationId xmlns:p14="http://schemas.microsoft.com/office/powerpoint/2010/main" val="3420222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a:t>
            </a:r>
          </a:p>
          <a:p>
            <a:r>
              <a:rPr lang="en-US" dirty="0"/>
              <a:t>Niche included a category for unknown</a:t>
            </a:r>
          </a:p>
          <a:p>
            <a:r>
              <a:rPr lang="en-US" dirty="0"/>
              <a:t>Gender is almost 50/50 – Niche 51/49 (more female) NYSED 50/50</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44CD951-67A3-194F-A73F-8E0D1414A9A8}" type="slidenum">
              <a:rPr lang="en-US" smtClean="0"/>
              <a:t>7</a:t>
            </a:fld>
            <a:endParaRPr lang="en-US"/>
          </a:p>
        </p:txBody>
      </p:sp>
    </p:spTree>
    <p:extLst>
      <p:ext uri="{BB962C8B-B14F-4D97-AF65-F5344CB8AC3E}">
        <p14:creationId xmlns:p14="http://schemas.microsoft.com/office/powerpoint/2010/main" val="3958479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the general census data is problematic (2019) – sex instead of gender – “other” for ethnicity, Hispanic encompasses all races</a:t>
            </a:r>
          </a:p>
          <a:p>
            <a:endParaRPr lang="en-US" dirty="0"/>
          </a:p>
        </p:txBody>
      </p:sp>
      <p:sp>
        <p:nvSpPr>
          <p:cNvPr id="4" name="Slide Number Placeholder 3"/>
          <p:cNvSpPr>
            <a:spLocks noGrp="1"/>
          </p:cNvSpPr>
          <p:nvPr>
            <p:ph type="sldNum" sz="quarter" idx="5"/>
          </p:nvPr>
        </p:nvSpPr>
        <p:spPr/>
        <p:txBody>
          <a:bodyPr/>
          <a:lstStyle/>
          <a:p>
            <a:fld id="{844CD951-67A3-194F-A73F-8E0D1414A9A8}" type="slidenum">
              <a:rPr lang="en-US" smtClean="0"/>
              <a:t>8</a:t>
            </a:fld>
            <a:endParaRPr lang="en-US"/>
          </a:p>
        </p:txBody>
      </p:sp>
    </p:spTree>
    <p:extLst>
      <p:ext uri="{BB962C8B-B14F-4D97-AF65-F5344CB8AC3E}">
        <p14:creationId xmlns:p14="http://schemas.microsoft.com/office/powerpoint/2010/main" val="319206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a:t>
            </a:r>
          </a:p>
          <a:p>
            <a:r>
              <a:rPr lang="en-US" dirty="0"/>
              <a:t>Get permission from administration!</a:t>
            </a:r>
          </a:p>
        </p:txBody>
      </p:sp>
      <p:sp>
        <p:nvSpPr>
          <p:cNvPr id="4" name="Slide Number Placeholder 3"/>
          <p:cNvSpPr>
            <a:spLocks noGrp="1"/>
          </p:cNvSpPr>
          <p:nvPr>
            <p:ph type="sldNum" sz="quarter" idx="5"/>
          </p:nvPr>
        </p:nvSpPr>
        <p:spPr/>
        <p:txBody>
          <a:bodyPr/>
          <a:lstStyle/>
          <a:p>
            <a:fld id="{844CD951-67A3-194F-A73F-8E0D1414A9A8}" type="slidenum">
              <a:rPr lang="en-US" smtClean="0"/>
              <a:t>9</a:t>
            </a:fld>
            <a:endParaRPr lang="en-US"/>
          </a:p>
        </p:txBody>
      </p:sp>
    </p:spTree>
    <p:extLst>
      <p:ext uri="{BB962C8B-B14F-4D97-AF65-F5344CB8AC3E}">
        <p14:creationId xmlns:p14="http://schemas.microsoft.com/office/powerpoint/2010/main" val="3830770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Female – 15</a:t>
            </a:r>
          </a:p>
          <a:p>
            <a:r>
              <a:rPr lang="en-US" dirty="0"/>
              <a:t>Male – 10</a:t>
            </a:r>
          </a:p>
          <a:p>
            <a:r>
              <a:rPr lang="en-US" dirty="0"/>
              <a:t>Non-binary – 1</a:t>
            </a:r>
          </a:p>
          <a:p>
            <a:r>
              <a:rPr lang="en-US" dirty="0"/>
              <a:t>Prefer not to answer - 1</a:t>
            </a:r>
          </a:p>
        </p:txBody>
      </p:sp>
      <p:sp>
        <p:nvSpPr>
          <p:cNvPr id="4" name="Slide Number Placeholder 3"/>
          <p:cNvSpPr>
            <a:spLocks noGrp="1"/>
          </p:cNvSpPr>
          <p:nvPr>
            <p:ph type="sldNum" sz="quarter" idx="5"/>
          </p:nvPr>
        </p:nvSpPr>
        <p:spPr/>
        <p:txBody>
          <a:bodyPr/>
          <a:lstStyle/>
          <a:p>
            <a:fld id="{844CD951-67A3-194F-A73F-8E0D1414A9A8}" type="slidenum">
              <a:rPr lang="en-US" smtClean="0"/>
              <a:t>10</a:t>
            </a:fld>
            <a:endParaRPr lang="en-US"/>
          </a:p>
        </p:txBody>
      </p:sp>
    </p:spTree>
    <p:extLst>
      <p:ext uri="{BB962C8B-B14F-4D97-AF65-F5344CB8AC3E}">
        <p14:creationId xmlns:p14="http://schemas.microsoft.com/office/powerpoint/2010/main" val="874203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12/1/23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12/1/23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12/1/23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12/1/23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12/1/23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12/1/23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12/1/23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12/1/23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12/1/23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12/1/23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andwewereheard.org/" TargetMode="External"/><Relationship Id="rId7" Type="http://schemas.openxmlformats.org/officeDocument/2006/relationships/hyperlink" Target="https://www.composerdiversity.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colourfullmusic.com/" TargetMode="Externa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00BD-205B-144D-9665-585C8C326E99}"/>
              </a:ext>
            </a:extLst>
          </p:cNvPr>
          <p:cNvSpPr>
            <a:spLocks noGrp="1"/>
          </p:cNvSpPr>
          <p:nvPr>
            <p:ph type="ctrTitle"/>
          </p:nvPr>
        </p:nvSpPr>
        <p:spPr/>
        <p:txBody>
          <a:bodyPr/>
          <a:lstStyle/>
          <a:p>
            <a:r>
              <a:rPr lang="en-US" dirty="0"/>
              <a:t>Connecting and Responding with your students</a:t>
            </a:r>
          </a:p>
        </p:txBody>
      </p:sp>
      <p:sp>
        <p:nvSpPr>
          <p:cNvPr id="3" name="Subtitle 2">
            <a:extLst>
              <a:ext uri="{FF2B5EF4-FFF2-40B4-BE49-F238E27FC236}">
                <a16:creationId xmlns:a16="http://schemas.microsoft.com/office/drawing/2014/main" id="{E862F65E-5811-E64F-81C9-E24878EF7C9D}"/>
              </a:ext>
            </a:extLst>
          </p:cNvPr>
          <p:cNvSpPr>
            <a:spLocks noGrp="1"/>
          </p:cNvSpPr>
          <p:nvPr>
            <p:ph type="subTitle" idx="1"/>
          </p:nvPr>
        </p:nvSpPr>
        <p:spPr/>
        <p:txBody>
          <a:bodyPr>
            <a:noAutofit/>
          </a:bodyPr>
          <a:lstStyle/>
          <a:p>
            <a:r>
              <a:rPr lang="en-US" sz="4000" dirty="0"/>
              <a:t>Addressing Diversity in the Large Ensemble</a:t>
            </a:r>
          </a:p>
        </p:txBody>
      </p:sp>
      <p:sp>
        <p:nvSpPr>
          <p:cNvPr id="4" name="TextBox 3">
            <a:extLst>
              <a:ext uri="{FF2B5EF4-FFF2-40B4-BE49-F238E27FC236}">
                <a16:creationId xmlns:a16="http://schemas.microsoft.com/office/drawing/2014/main" id="{648EAA2F-1D47-FB40-AFB2-ABE63A09BBA7}"/>
              </a:ext>
            </a:extLst>
          </p:cNvPr>
          <p:cNvSpPr txBox="1"/>
          <p:nvPr/>
        </p:nvSpPr>
        <p:spPr>
          <a:xfrm>
            <a:off x="469900" y="5956300"/>
            <a:ext cx="4051300" cy="646331"/>
          </a:xfrm>
          <a:prstGeom prst="rect">
            <a:avLst/>
          </a:prstGeom>
          <a:noFill/>
        </p:spPr>
        <p:txBody>
          <a:bodyPr wrap="square" rtlCol="0">
            <a:spAutoFit/>
          </a:bodyPr>
          <a:lstStyle/>
          <a:p>
            <a:r>
              <a:rPr lang="en-US" dirty="0"/>
              <a:t>Jennifer L. R. Greene</a:t>
            </a:r>
          </a:p>
          <a:p>
            <a:r>
              <a:rPr lang="en-US" dirty="0"/>
              <a:t>NYSSMA Winter Conference, 2023</a:t>
            </a:r>
          </a:p>
        </p:txBody>
      </p:sp>
    </p:spTree>
    <p:extLst>
      <p:ext uri="{BB962C8B-B14F-4D97-AF65-F5344CB8AC3E}">
        <p14:creationId xmlns:p14="http://schemas.microsoft.com/office/powerpoint/2010/main" val="2300943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211C-C5A4-DF46-B9DD-F7AFD94C91D4}"/>
              </a:ext>
            </a:extLst>
          </p:cNvPr>
          <p:cNvSpPr>
            <a:spLocks noGrp="1"/>
          </p:cNvSpPr>
          <p:nvPr>
            <p:ph type="title"/>
          </p:nvPr>
        </p:nvSpPr>
        <p:spPr/>
        <p:txBody>
          <a:bodyPr/>
          <a:lstStyle/>
          <a:p>
            <a:r>
              <a:rPr lang="en-US" dirty="0"/>
              <a:t>Who is in our Ensemble?</a:t>
            </a:r>
          </a:p>
        </p:txBody>
      </p:sp>
      <p:pic>
        <p:nvPicPr>
          <p:cNvPr id="2050" name="Picture 2" descr="Forms response chart. Question title: Gender. Number of responses: 27 responses.">
            <a:extLst>
              <a:ext uri="{FF2B5EF4-FFF2-40B4-BE49-F238E27FC236}">
                <a16:creationId xmlns:a16="http://schemas.microsoft.com/office/drawing/2014/main" id="{18928EBB-5362-224E-AD10-68B105317E0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09887" y="2638425"/>
            <a:ext cx="7372226" cy="310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115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8D3AE-E70E-9E46-949F-55A65D278E95}"/>
              </a:ext>
            </a:extLst>
          </p:cNvPr>
          <p:cNvSpPr>
            <a:spLocks noGrp="1"/>
          </p:cNvSpPr>
          <p:nvPr>
            <p:ph type="title"/>
          </p:nvPr>
        </p:nvSpPr>
        <p:spPr/>
        <p:txBody>
          <a:bodyPr/>
          <a:lstStyle/>
          <a:p>
            <a:r>
              <a:rPr lang="en-US" dirty="0"/>
              <a:t>Who is in our ensemble?</a:t>
            </a:r>
          </a:p>
        </p:txBody>
      </p:sp>
      <p:pic>
        <p:nvPicPr>
          <p:cNvPr id="3074" name="Picture 2" descr="Forms response chart. Question title: Ethnicity. Number of responses: 27 responses.">
            <a:extLst>
              <a:ext uri="{FF2B5EF4-FFF2-40B4-BE49-F238E27FC236}">
                <a16:creationId xmlns:a16="http://schemas.microsoft.com/office/drawing/2014/main" id="{652DB961-9098-9544-BE2D-ABF1AF16ACD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09887" y="2638425"/>
            <a:ext cx="7372226" cy="310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CFA10-1499-C341-8C5A-662CA62A398D}"/>
              </a:ext>
            </a:extLst>
          </p:cNvPr>
          <p:cNvSpPr>
            <a:spLocks noGrp="1"/>
          </p:cNvSpPr>
          <p:nvPr>
            <p:ph type="title"/>
          </p:nvPr>
        </p:nvSpPr>
        <p:spPr/>
        <p:txBody>
          <a:bodyPr/>
          <a:lstStyle/>
          <a:p>
            <a:r>
              <a:rPr lang="en-US" dirty="0"/>
              <a:t>Formalizing the project</a:t>
            </a:r>
          </a:p>
        </p:txBody>
      </p:sp>
      <p:pic>
        <p:nvPicPr>
          <p:cNvPr id="6" name="Content Placeholder 5">
            <a:extLst>
              <a:ext uri="{FF2B5EF4-FFF2-40B4-BE49-F238E27FC236}">
                <a16:creationId xmlns:a16="http://schemas.microsoft.com/office/drawing/2014/main" id="{8825358E-4E8E-4C46-9FA9-85534C9C227B}"/>
              </a:ext>
            </a:extLst>
          </p:cNvPr>
          <p:cNvPicPr>
            <a:picLocks noGrp="1" noChangeAspect="1"/>
          </p:cNvPicPr>
          <p:nvPr>
            <p:ph idx="1"/>
          </p:nvPr>
        </p:nvPicPr>
        <p:blipFill>
          <a:blip r:embed="rId3"/>
          <a:stretch>
            <a:fillRect/>
          </a:stretch>
        </p:blipFill>
        <p:spPr>
          <a:xfrm>
            <a:off x="6548511" y="1030147"/>
            <a:ext cx="5135312" cy="4517243"/>
          </a:xfrm>
        </p:spPr>
      </p:pic>
      <p:sp>
        <p:nvSpPr>
          <p:cNvPr id="4" name="Text Placeholder 3">
            <a:extLst>
              <a:ext uri="{FF2B5EF4-FFF2-40B4-BE49-F238E27FC236}">
                <a16:creationId xmlns:a16="http://schemas.microsoft.com/office/drawing/2014/main" id="{8D31B31C-FA44-6E4F-BD19-35FFE631CD7E}"/>
              </a:ext>
            </a:extLst>
          </p:cNvPr>
          <p:cNvSpPr>
            <a:spLocks noGrp="1"/>
          </p:cNvSpPr>
          <p:nvPr>
            <p:ph type="body" sz="half" idx="2"/>
          </p:nvPr>
        </p:nvSpPr>
        <p:spPr/>
        <p:txBody>
          <a:bodyPr/>
          <a:lstStyle/>
          <a:p>
            <a:endParaRPr lang="en-US" dirty="0"/>
          </a:p>
        </p:txBody>
      </p:sp>
      <p:pic>
        <p:nvPicPr>
          <p:cNvPr id="8" name="Picture 7">
            <a:extLst>
              <a:ext uri="{FF2B5EF4-FFF2-40B4-BE49-F238E27FC236}">
                <a16:creationId xmlns:a16="http://schemas.microsoft.com/office/drawing/2014/main" id="{326A9A7F-155E-AB47-9355-BA08ED861949}"/>
              </a:ext>
            </a:extLst>
          </p:cNvPr>
          <p:cNvPicPr>
            <a:picLocks noChangeAspect="1"/>
          </p:cNvPicPr>
          <p:nvPr/>
        </p:nvPicPr>
        <p:blipFill>
          <a:blip r:embed="rId4"/>
          <a:stretch>
            <a:fillRect/>
          </a:stretch>
        </p:blipFill>
        <p:spPr>
          <a:xfrm>
            <a:off x="1115568" y="3500602"/>
            <a:ext cx="3794760" cy="2292668"/>
          </a:xfrm>
          <a:prstGeom prst="rect">
            <a:avLst/>
          </a:prstGeom>
        </p:spPr>
      </p:pic>
    </p:spTree>
    <p:extLst>
      <p:ext uri="{BB962C8B-B14F-4D97-AF65-F5344CB8AC3E}">
        <p14:creationId xmlns:p14="http://schemas.microsoft.com/office/powerpoint/2010/main" val="4067210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9026-A954-7F4F-AA89-4734ADEF24BB}"/>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4B9C8A95-BC65-ED4B-87EB-238BDABE7C6D}"/>
              </a:ext>
            </a:extLst>
          </p:cNvPr>
          <p:cNvSpPr>
            <a:spLocks noGrp="1"/>
          </p:cNvSpPr>
          <p:nvPr>
            <p:ph idx="1"/>
          </p:nvPr>
        </p:nvSpPr>
        <p:spPr/>
        <p:txBody>
          <a:bodyPr/>
          <a:lstStyle/>
          <a:p>
            <a:endParaRPr lang="en-US" dirty="0"/>
          </a:p>
          <a:p>
            <a:pPr marL="0" indent="0">
              <a:buNone/>
            </a:pPr>
            <a:endParaRPr lang="en-US" dirty="0"/>
          </a:p>
        </p:txBody>
      </p:sp>
      <p:pic>
        <p:nvPicPr>
          <p:cNvPr id="5" name="Picture 4">
            <a:hlinkClick r:id="rId3"/>
            <a:extLst>
              <a:ext uri="{FF2B5EF4-FFF2-40B4-BE49-F238E27FC236}">
                <a16:creationId xmlns:a16="http://schemas.microsoft.com/office/drawing/2014/main" id="{9BE2B2F3-0586-9849-92A6-03774249856C}"/>
              </a:ext>
            </a:extLst>
          </p:cNvPr>
          <p:cNvPicPr>
            <a:picLocks noChangeAspect="1"/>
          </p:cNvPicPr>
          <p:nvPr/>
        </p:nvPicPr>
        <p:blipFill>
          <a:blip r:embed="rId4"/>
          <a:stretch>
            <a:fillRect/>
          </a:stretch>
        </p:blipFill>
        <p:spPr>
          <a:xfrm>
            <a:off x="5056633" y="2828104"/>
            <a:ext cx="2078733" cy="1171903"/>
          </a:xfrm>
          <a:prstGeom prst="rect">
            <a:avLst/>
          </a:prstGeom>
        </p:spPr>
      </p:pic>
      <p:pic>
        <p:nvPicPr>
          <p:cNvPr id="7" name="Picture 6">
            <a:hlinkClick r:id="rId5"/>
            <a:extLst>
              <a:ext uri="{FF2B5EF4-FFF2-40B4-BE49-F238E27FC236}">
                <a16:creationId xmlns:a16="http://schemas.microsoft.com/office/drawing/2014/main" id="{FA68AA18-958C-E347-9B5D-D0424C0BDE79}"/>
              </a:ext>
            </a:extLst>
          </p:cNvPr>
          <p:cNvPicPr>
            <a:picLocks noChangeAspect="1"/>
          </p:cNvPicPr>
          <p:nvPr/>
        </p:nvPicPr>
        <p:blipFill>
          <a:blip r:embed="rId6"/>
          <a:stretch>
            <a:fillRect/>
          </a:stretch>
        </p:blipFill>
        <p:spPr>
          <a:xfrm>
            <a:off x="8119373" y="2638043"/>
            <a:ext cx="1552027" cy="1552027"/>
          </a:xfrm>
          <a:prstGeom prst="rect">
            <a:avLst/>
          </a:prstGeom>
        </p:spPr>
      </p:pic>
      <p:pic>
        <p:nvPicPr>
          <p:cNvPr id="9" name="Picture 8">
            <a:hlinkClick r:id="rId7"/>
            <a:extLst>
              <a:ext uri="{FF2B5EF4-FFF2-40B4-BE49-F238E27FC236}">
                <a16:creationId xmlns:a16="http://schemas.microsoft.com/office/drawing/2014/main" id="{DCCD7E8F-EECE-684F-90EA-1260F3EFD42D}"/>
              </a:ext>
            </a:extLst>
          </p:cNvPr>
          <p:cNvPicPr>
            <a:picLocks noChangeAspect="1"/>
          </p:cNvPicPr>
          <p:nvPr/>
        </p:nvPicPr>
        <p:blipFill>
          <a:blip r:embed="rId8"/>
          <a:stretch>
            <a:fillRect/>
          </a:stretch>
        </p:blipFill>
        <p:spPr>
          <a:xfrm>
            <a:off x="2231137" y="2638043"/>
            <a:ext cx="1759182" cy="1759182"/>
          </a:xfrm>
          <a:prstGeom prst="rect">
            <a:avLst/>
          </a:prstGeom>
        </p:spPr>
      </p:pic>
    </p:spTree>
    <p:extLst>
      <p:ext uri="{BB962C8B-B14F-4D97-AF65-F5344CB8AC3E}">
        <p14:creationId xmlns:p14="http://schemas.microsoft.com/office/powerpoint/2010/main" val="3130505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EC202-A892-2142-AC61-07DC968C3982}"/>
              </a:ext>
            </a:extLst>
          </p:cNvPr>
          <p:cNvSpPr>
            <a:spLocks noGrp="1"/>
          </p:cNvSpPr>
          <p:nvPr>
            <p:ph type="title"/>
          </p:nvPr>
        </p:nvSpPr>
        <p:spPr/>
        <p:txBody>
          <a:bodyPr/>
          <a:lstStyle/>
          <a:p>
            <a:r>
              <a:rPr lang="en-US" dirty="0"/>
              <a:t>Compiling the results</a:t>
            </a:r>
          </a:p>
        </p:txBody>
      </p:sp>
      <p:pic>
        <p:nvPicPr>
          <p:cNvPr id="5" name="Content Placeholder 4">
            <a:extLst>
              <a:ext uri="{FF2B5EF4-FFF2-40B4-BE49-F238E27FC236}">
                <a16:creationId xmlns:a16="http://schemas.microsoft.com/office/drawing/2014/main" id="{DEA7EEFC-3C38-7E48-8FC7-577F6CA7CBE5}"/>
              </a:ext>
            </a:extLst>
          </p:cNvPr>
          <p:cNvPicPr>
            <a:picLocks noGrp="1" noChangeAspect="1"/>
          </p:cNvPicPr>
          <p:nvPr>
            <p:ph idx="1"/>
          </p:nvPr>
        </p:nvPicPr>
        <p:blipFill>
          <a:blip r:embed="rId3"/>
          <a:stretch>
            <a:fillRect/>
          </a:stretch>
        </p:blipFill>
        <p:spPr>
          <a:xfrm>
            <a:off x="807271" y="2486056"/>
            <a:ext cx="10452041" cy="3646729"/>
          </a:xfrm>
        </p:spPr>
      </p:pic>
      <p:grpSp>
        <p:nvGrpSpPr>
          <p:cNvPr id="7" name="Group 6">
            <a:extLst>
              <a:ext uri="{FF2B5EF4-FFF2-40B4-BE49-F238E27FC236}">
                <a16:creationId xmlns:a16="http://schemas.microsoft.com/office/drawing/2014/main" id="{D1C90FED-9804-1E4A-9830-AA267F2FDEA8}"/>
              </a:ext>
            </a:extLst>
          </p:cNvPr>
          <p:cNvGrpSpPr/>
          <p:nvPr/>
        </p:nvGrpSpPr>
        <p:grpSpPr>
          <a:xfrm>
            <a:off x="0" y="1307877"/>
            <a:ext cx="12192000" cy="4242246"/>
            <a:chOff x="0" y="1307877"/>
            <a:chExt cx="12192000" cy="4242246"/>
          </a:xfrm>
        </p:grpSpPr>
        <p:pic>
          <p:nvPicPr>
            <p:cNvPr id="4" name="Picture 3">
              <a:extLst>
                <a:ext uri="{FF2B5EF4-FFF2-40B4-BE49-F238E27FC236}">
                  <a16:creationId xmlns:a16="http://schemas.microsoft.com/office/drawing/2014/main" id="{B11B3A3E-3D28-2442-B26A-73E6FB060955}"/>
                </a:ext>
              </a:extLst>
            </p:cNvPr>
            <p:cNvPicPr>
              <a:picLocks noChangeAspect="1"/>
            </p:cNvPicPr>
            <p:nvPr/>
          </p:nvPicPr>
          <p:blipFill>
            <a:blip r:embed="rId4"/>
            <a:stretch>
              <a:fillRect/>
            </a:stretch>
          </p:blipFill>
          <p:spPr>
            <a:xfrm>
              <a:off x="0" y="1307877"/>
              <a:ext cx="12192000" cy="4242246"/>
            </a:xfrm>
            <a:prstGeom prst="rect">
              <a:avLst/>
            </a:prstGeom>
          </p:spPr>
        </p:pic>
        <p:sp>
          <p:nvSpPr>
            <p:cNvPr id="6" name="TextBox 5">
              <a:extLst>
                <a:ext uri="{FF2B5EF4-FFF2-40B4-BE49-F238E27FC236}">
                  <a16:creationId xmlns:a16="http://schemas.microsoft.com/office/drawing/2014/main" id="{7C9E7C45-8E86-CC47-9107-C1BD09337E2E}"/>
                </a:ext>
              </a:extLst>
            </p:cNvPr>
            <p:cNvSpPr txBox="1"/>
            <p:nvPr/>
          </p:nvSpPr>
          <p:spPr>
            <a:xfrm>
              <a:off x="807271" y="4981073"/>
              <a:ext cx="7050506" cy="369332"/>
            </a:xfrm>
            <a:prstGeom prst="rect">
              <a:avLst/>
            </a:prstGeom>
            <a:noFill/>
          </p:spPr>
          <p:txBody>
            <a:bodyPr wrap="square" rtlCol="0">
              <a:spAutoFit/>
            </a:bodyPr>
            <a:lstStyle/>
            <a:p>
              <a:r>
                <a:rPr lang="en-US" dirty="0"/>
                <a:t>From …And We Were Heard</a:t>
              </a:r>
            </a:p>
          </p:txBody>
        </p:sp>
      </p:grpSp>
    </p:spTree>
    <p:extLst>
      <p:ext uri="{BB962C8B-B14F-4D97-AF65-F5344CB8AC3E}">
        <p14:creationId xmlns:p14="http://schemas.microsoft.com/office/powerpoint/2010/main" val="120834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3D23-BDE8-ED4F-ABA2-8E48A800DABC}"/>
              </a:ext>
            </a:extLst>
          </p:cNvPr>
          <p:cNvSpPr>
            <a:spLocks noGrp="1"/>
          </p:cNvSpPr>
          <p:nvPr>
            <p:ph type="title"/>
          </p:nvPr>
        </p:nvSpPr>
        <p:spPr>
          <a:xfrm>
            <a:off x="769619" y="824931"/>
            <a:ext cx="4486656" cy="1141497"/>
          </a:xfrm>
        </p:spPr>
        <p:txBody>
          <a:bodyPr/>
          <a:lstStyle/>
          <a:p>
            <a:r>
              <a:rPr lang="en-US" dirty="0"/>
              <a:t>voting</a:t>
            </a:r>
          </a:p>
        </p:txBody>
      </p:sp>
      <p:pic>
        <p:nvPicPr>
          <p:cNvPr id="6" name="Content Placeholder 5">
            <a:extLst>
              <a:ext uri="{FF2B5EF4-FFF2-40B4-BE49-F238E27FC236}">
                <a16:creationId xmlns:a16="http://schemas.microsoft.com/office/drawing/2014/main" id="{CF0B767B-2928-6E42-B22C-C5723F4DB5F9}"/>
              </a:ext>
            </a:extLst>
          </p:cNvPr>
          <p:cNvPicPr>
            <a:picLocks noGrp="1" noChangeAspect="1"/>
          </p:cNvPicPr>
          <p:nvPr>
            <p:ph idx="1"/>
          </p:nvPr>
        </p:nvPicPr>
        <p:blipFill>
          <a:blip r:embed="rId2"/>
          <a:stretch>
            <a:fillRect/>
          </a:stretch>
        </p:blipFill>
        <p:spPr>
          <a:xfrm>
            <a:off x="604709" y="2428645"/>
            <a:ext cx="4816475" cy="4081758"/>
          </a:xfrm>
        </p:spPr>
      </p:pic>
      <p:sp>
        <p:nvSpPr>
          <p:cNvPr id="4" name="Text Placeholder 3">
            <a:extLst>
              <a:ext uri="{FF2B5EF4-FFF2-40B4-BE49-F238E27FC236}">
                <a16:creationId xmlns:a16="http://schemas.microsoft.com/office/drawing/2014/main" id="{B9B7A3CF-CEE7-2A45-9F2E-07BB5D2A1A3D}"/>
              </a:ext>
            </a:extLst>
          </p:cNvPr>
          <p:cNvSpPr>
            <a:spLocks noGrp="1"/>
          </p:cNvSpPr>
          <p:nvPr>
            <p:ph type="body" sz="half" idx="2"/>
          </p:nvPr>
        </p:nvSpPr>
        <p:spPr/>
        <p:txBody>
          <a:bodyPr/>
          <a:lstStyle/>
          <a:p>
            <a:endParaRPr lang="en-US" dirty="0"/>
          </a:p>
        </p:txBody>
      </p:sp>
      <p:pic>
        <p:nvPicPr>
          <p:cNvPr id="8" name="Picture 7">
            <a:extLst>
              <a:ext uri="{FF2B5EF4-FFF2-40B4-BE49-F238E27FC236}">
                <a16:creationId xmlns:a16="http://schemas.microsoft.com/office/drawing/2014/main" id="{71F6BFD6-3FE8-4E41-B180-88166A87F822}"/>
              </a:ext>
            </a:extLst>
          </p:cNvPr>
          <p:cNvPicPr>
            <a:picLocks noChangeAspect="1"/>
          </p:cNvPicPr>
          <p:nvPr/>
        </p:nvPicPr>
        <p:blipFill>
          <a:blip r:embed="rId3"/>
          <a:stretch>
            <a:fillRect/>
          </a:stretch>
        </p:blipFill>
        <p:spPr>
          <a:xfrm>
            <a:off x="6999890" y="1813033"/>
            <a:ext cx="4376358" cy="3014825"/>
          </a:xfrm>
          <a:prstGeom prst="rect">
            <a:avLst/>
          </a:prstGeom>
        </p:spPr>
      </p:pic>
    </p:spTree>
    <p:extLst>
      <p:ext uri="{BB962C8B-B14F-4D97-AF65-F5344CB8AC3E}">
        <p14:creationId xmlns:p14="http://schemas.microsoft.com/office/powerpoint/2010/main" val="410026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C8D56-BFD8-9748-806D-D0042F19550A}"/>
              </a:ext>
            </a:extLst>
          </p:cNvPr>
          <p:cNvSpPr>
            <a:spLocks noGrp="1"/>
          </p:cNvSpPr>
          <p:nvPr>
            <p:ph type="title"/>
          </p:nvPr>
        </p:nvSpPr>
        <p:spPr/>
        <p:txBody>
          <a:bodyPr/>
          <a:lstStyle/>
          <a:p>
            <a:r>
              <a:rPr lang="en-US" dirty="0"/>
              <a:t>Results</a:t>
            </a:r>
          </a:p>
        </p:txBody>
      </p:sp>
      <p:pic>
        <p:nvPicPr>
          <p:cNvPr id="5122" name="Picture 2" descr="Forms response chart. Question title: Rank. Number of responses: .">
            <a:extLst>
              <a:ext uri="{FF2B5EF4-FFF2-40B4-BE49-F238E27FC236}">
                <a16:creationId xmlns:a16="http://schemas.microsoft.com/office/drawing/2014/main" id="{C0FEFE47-DEDD-744A-97DA-2AF2D4831C1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19808" y="2532501"/>
            <a:ext cx="10560938" cy="3316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07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6C6E8-7634-EC4A-92E3-C031E68BE816}"/>
              </a:ext>
            </a:extLst>
          </p:cNvPr>
          <p:cNvSpPr>
            <a:spLocks noGrp="1"/>
          </p:cNvSpPr>
          <p:nvPr>
            <p:ph type="title"/>
          </p:nvPr>
        </p:nvSpPr>
        <p:spPr/>
        <p:txBody>
          <a:bodyPr/>
          <a:lstStyle/>
          <a:p>
            <a:r>
              <a:rPr lang="en-US" dirty="0"/>
              <a:t>The rehearsal process</a:t>
            </a:r>
          </a:p>
        </p:txBody>
      </p:sp>
      <p:sp>
        <p:nvSpPr>
          <p:cNvPr id="3" name="Content Placeholder 2">
            <a:extLst>
              <a:ext uri="{FF2B5EF4-FFF2-40B4-BE49-F238E27FC236}">
                <a16:creationId xmlns:a16="http://schemas.microsoft.com/office/drawing/2014/main" id="{8DE7952B-2AE4-E844-9208-22FCFC3BC8A9}"/>
              </a:ext>
            </a:extLst>
          </p:cNvPr>
          <p:cNvSpPr>
            <a:spLocks noGrp="1"/>
          </p:cNvSpPr>
          <p:nvPr>
            <p:ph idx="1"/>
          </p:nvPr>
        </p:nvSpPr>
        <p:spPr/>
        <p:txBody>
          <a:bodyPr/>
          <a:lstStyle/>
          <a:p>
            <a:r>
              <a:rPr lang="en-US" dirty="0"/>
              <a:t>Considered the meaning or story behind the music</a:t>
            </a:r>
          </a:p>
          <a:p>
            <a:r>
              <a:rPr lang="en-US" dirty="0"/>
              <a:t>Discussed how our performance practice could help convey that meaning</a:t>
            </a:r>
          </a:p>
          <a:p>
            <a:r>
              <a:rPr lang="en-US" dirty="0"/>
              <a:t>Teams of students reached out to composers</a:t>
            </a:r>
          </a:p>
          <a:p>
            <a:r>
              <a:rPr lang="en-US" dirty="0"/>
              <a:t>Teams of students put together biographical information for each composer and created display boards for the band room and to be used for </a:t>
            </a:r>
            <a:r>
              <a:rPr lang="en-US"/>
              <a:t>the concert</a:t>
            </a:r>
          </a:p>
        </p:txBody>
      </p:sp>
    </p:spTree>
    <p:extLst>
      <p:ext uri="{BB962C8B-B14F-4D97-AF65-F5344CB8AC3E}">
        <p14:creationId xmlns:p14="http://schemas.microsoft.com/office/powerpoint/2010/main" val="1869091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FAEFF-2A85-BE4D-AD66-EFA93534D9AD}"/>
              </a:ext>
            </a:extLst>
          </p:cNvPr>
          <p:cNvSpPr>
            <a:spLocks noGrp="1"/>
          </p:cNvSpPr>
          <p:nvPr>
            <p:ph type="title"/>
          </p:nvPr>
        </p:nvSpPr>
        <p:spPr>
          <a:xfrm>
            <a:off x="2231136" y="526128"/>
            <a:ext cx="7729728" cy="1188720"/>
          </a:xfrm>
        </p:spPr>
        <p:txBody>
          <a:bodyPr/>
          <a:lstStyle/>
          <a:p>
            <a:r>
              <a:rPr lang="en-US" dirty="0"/>
              <a:t>Concert night</a:t>
            </a:r>
          </a:p>
        </p:txBody>
      </p:sp>
      <p:pic>
        <p:nvPicPr>
          <p:cNvPr id="7" name="Picture 6">
            <a:extLst>
              <a:ext uri="{FF2B5EF4-FFF2-40B4-BE49-F238E27FC236}">
                <a16:creationId xmlns:a16="http://schemas.microsoft.com/office/drawing/2014/main" id="{F1F16381-64F9-694B-9529-DF04BC8B0760}"/>
              </a:ext>
            </a:extLst>
          </p:cNvPr>
          <p:cNvPicPr>
            <a:picLocks noChangeAspect="1"/>
          </p:cNvPicPr>
          <p:nvPr/>
        </p:nvPicPr>
        <p:blipFill>
          <a:blip r:embed="rId3"/>
          <a:stretch>
            <a:fillRect/>
          </a:stretch>
        </p:blipFill>
        <p:spPr>
          <a:xfrm>
            <a:off x="1418396" y="1973175"/>
            <a:ext cx="9355208" cy="4884825"/>
          </a:xfrm>
          <a:prstGeom prst="rect">
            <a:avLst/>
          </a:prstGeom>
        </p:spPr>
      </p:pic>
    </p:spTree>
    <p:extLst>
      <p:ext uri="{BB962C8B-B14F-4D97-AF65-F5344CB8AC3E}">
        <p14:creationId xmlns:p14="http://schemas.microsoft.com/office/powerpoint/2010/main" val="597631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F9CEC-1FD1-7945-9E23-5F84F8E68267}"/>
              </a:ext>
            </a:extLst>
          </p:cNvPr>
          <p:cNvSpPr>
            <a:spLocks noGrp="1"/>
          </p:cNvSpPr>
          <p:nvPr>
            <p:ph type="title"/>
          </p:nvPr>
        </p:nvSpPr>
        <p:spPr/>
        <p:txBody>
          <a:bodyPr/>
          <a:lstStyle/>
          <a:p>
            <a:r>
              <a:rPr lang="en-US" dirty="0"/>
              <a:t>What now?</a:t>
            </a:r>
          </a:p>
        </p:txBody>
      </p:sp>
      <p:sp>
        <p:nvSpPr>
          <p:cNvPr id="3" name="Content Placeholder 2">
            <a:extLst>
              <a:ext uri="{FF2B5EF4-FFF2-40B4-BE49-F238E27FC236}">
                <a16:creationId xmlns:a16="http://schemas.microsoft.com/office/drawing/2014/main" id="{996BEB97-86D2-C142-A14E-35FCCC9ACB8E}"/>
              </a:ext>
            </a:extLst>
          </p:cNvPr>
          <p:cNvSpPr>
            <a:spLocks noGrp="1"/>
          </p:cNvSpPr>
          <p:nvPr>
            <p:ph idx="1"/>
          </p:nvPr>
        </p:nvSpPr>
        <p:spPr/>
        <p:txBody>
          <a:bodyPr/>
          <a:lstStyle/>
          <a:p>
            <a:r>
              <a:rPr lang="en-US" dirty="0"/>
              <a:t>Continue to shift the thinking from “What are we playing?” to “Who are we playing?”</a:t>
            </a:r>
          </a:p>
          <a:p>
            <a:r>
              <a:rPr lang="en-US" dirty="0"/>
              <a:t>Create visual representations of composers to hang in the rehearsal room or hall </a:t>
            </a:r>
          </a:p>
          <a:p>
            <a:r>
              <a:rPr lang="en-US" dirty="0"/>
              <a:t>Normalize programming the music of diverse composers</a:t>
            </a:r>
          </a:p>
          <a:p>
            <a:r>
              <a:rPr lang="en-US" dirty="0"/>
              <a:t>Be aware of who the students are</a:t>
            </a:r>
          </a:p>
          <a:p>
            <a:r>
              <a:rPr lang="en-US" dirty="0"/>
              <a:t>Continue to make students an active participant in creating programming</a:t>
            </a:r>
          </a:p>
          <a:p>
            <a:r>
              <a:rPr lang="en-US" dirty="0"/>
              <a:t>Invite composers to speak/present/conduct as budgets allow</a:t>
            </a:r>
          </a:p>
          <a:p>
            <a:endParaRPr lang="en-US" dirty="0"/>
          </a:p>
        </p:txBody>
      </p:sp>
      <p:sp>
        <p:nvSpPr>
          <p:cNvPr id="4" name="Text Placeholder 3">
            <a:extLst>
              <a:ext uri="{FF2B5EF4-FFF2-40B4-BE49-F238E27FC236}">
                <a16:creationId xmlns:a16="http://schemas.microsoft.com/office/drawing/2014/main" id="{38EB5F4D-03EA-D74F-9858-598F9EC90BE1}"/>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188395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F39FF-978D-464D-8485-CED1D4D6FFDD}"/>
              </a:ext>
            </a:extLst>
          </p:cNvPr>
          <p:cNvSpPr>
            <a:spLocks noGrp="1"/>
          </p:cNvSpPr>
          <p:nvPr>
            <p:ph type="title"/>
          </p:nvPr>
        </p:nvSpPr>
        <p:spPr/>
        <p:txBody>
          <a:bodyPr/>
          <a:lstStyle/>
          <a:p>
            <a:r>
              <a:rPr lang="en-US" dirty="0"/>
              <a:t>The why’s and how’s</a:t>
            </a:r>
          </a:p>
        </p:txBody>
      </p:sp>
      <p:sp>
        <p:nvSpPr>
          <p:cNvPr id="3" name="Content Placeholder 2">
            <a:extLst>
              <a:ext uri="{FF2B5EF4-FFF2-40B4-BE49-F238E27FC236}">
                <a16:creationId xmlns:a16="http://schemas.microsoft.com/office/drawing/2014/main" id="{9DD1618B-B6CB-C544-9C04-BF3FEBF734CC}"/>
              </a:ext>
            </a:extLst>
          </p:cNvPr>
          <p:cNvSpPr>
            <a:spLocks noGrp="1"/>
          </p:cNvSpPr>
          <p:nvPr>
            <p:ph idx="1"/>
          </p:nvPr>
        </p:nvSpPr>
        <p:spPr/>
        <p:txBody>
          <a:bodyPr>
            <a:normAutofit fontScale="92500" lnSpcReduction="10000"/>
          </a:bodyPr>
          <a:lstStyle/>
          <a:p>
            <a:r>
              <a:rPr lang="en-US" dirty="0"/>
              <a:t>Why do I need to be concerned with diversity in my ensemble?</a:t>
            </a:r>
          </a:p>
          <a:p>
            <a:r>
              <a:rPr lang="en-US" dirty="0"/>
              <a:t>Why should I be concerned about who is composing the music we play? Isn’t good music just good music?</a:t>
            </a:r>
          </a:p>
          <a:p>
            <a:r>
              <a:rPr lang="en-US" dirty="0"/>
              <a:t>How can my students effectively have a voice in the music selection process?</a:t>
            </a:r>
          </a:p>
          <a:p>
            <a:r>
              <a:rPr lang="en-US" dirty="0"/>
              <a:t>How do we find the works of composers of color, of different genders, and of different cultures?</a:t>
            </a:r>
          </a:p>
          <a:p>
            <a:r>
              <a:rPr lang="en-US" dirty="0"/>
              <a:t>How do large publishing houses contribute to (or detract from) the promotion of a diverse catalogue of composers?</a:t>
            </a:r>
          </a:p>
          <a:p>
            <a:r>
              <a:rPr lang="en-US" dirty="0"/>
              <a:t>How can our performances (especially instrumental ones) communicate social justice messages and why is that important?</a:t>
            </a:r>
          </a:p>
          <a:p>
            <a:endParaRPr lang="en-US" dirty="0"/>
          </a:p>
        </p:txBody>
      </p:sp>
    </p:spTree>
    <p:extLst>
      <p:ext uri="{BB962C8B-B14F-4D97-AF65-F5344CB8AC3E}">
        <p14:creationId xmlns:p14="http://schemas.microsoft.com/office/powerpoint/2010/main" val="135192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2947-0775-B440-B37B-D712FCA36981}"/>
              </a:ext>
            </a:extLst>
          </p:cNvPr>
          <p:cNvSpPr>
            <a:spLocks noGrp="1"/>
          </p:cNvSpPr>
          <p:nvPr>
            <p:ph type="title"/>
          </p:nvPr>
        </p:nvSpPr>
        <p:spPr/>
        <p:txBody>
          <a:bodyPr/>
          <a:lstStyle/>
          <a:p>
            <a:r>
              <a:rPr lang="en-US" dirty="0"/>
              <a:t>The band room wall</a:t>
            </a:r>
          </a:p>
        </p:txBody>
      </p:sp>
      <p:pic>
        <p:nvPicPr>
          <p:cNvPr id="10" name="Picture 9">
            <a:extLst>
              <a:ext uri="{FF2B5EF4-FFF2-40B4-BE49-F238E27FC236}">
                <a16:creationId xmlns:a16="http://schemas.microsoft.com/office/drawing/2014/main" id="{9E725CCB-F04C-CA4B-8F43-B8E67C2034BC}"/>
              </a:ext>
            </a:extLst>
          </p:cNvPr>
          <p:cNvPicPr>
            <a:picLocks noChangeAspect="1"/>
          </p:cNvPicPr>
          <p:nvPr/>
        </p:nvPicPr>
        <p:blipFill>
          <a:blip r:embed="rId2"/>
          <a:stretch>
            <a:fillRect/>
          </a:stretch>
        </p:blipFill>
        <p:spPr>
          <a:xfrm>
            <a:off x="5922432" y="2349500"/>
            <a:ext cx="5469467" cy="4102100"/>
          </a:xfrm>
          <a:prstGeom prst="rect">
            <a:avLst/>
          </a:prstGeom>
        </p:spPr>
      </p:pic>
      <p:pic>
        <p:nvPicPr>
          <p:cNvPr id="12" name="Picture 11">
            <a:extLst>
              <a:ext uri="{FF2B5EF4-FFF2-40B4-BE49-F238E27FC236}">
                <a16:creationId xmlns:a16="http://schemas.microsoft.com/office/drawing/2014/main" id="{AC6E5CBA-A0B2-DF47-AD8C-D2371B157727}"/>
              </a:ext>
            </a:extLst>
          </p:cNvPr>
          <p:cNvPicPr>
            <a:picLocks noChangeAspect="1"/>
          </p:cNvPicPr>
          <p:nvPr/>
        </p:nvPicPr>
        <p:blipFill>
          <a:blip r:embed="rId3"/>
          <a:stretch>
            <a:fillRect/>
          </a:stretch>
        </p:blipFill>
        <p:spPr>
          <a:xfrm>
            <a:off x="579965" y="2349500"/>
            <a:ext cx="5342467" cy="4006850"/>
          </a:xfrm>
          <a:prstGeom prst="rect">
            <a:avLst/>
          </a:prstGeom>
        </p:spPr>
      </p:pic>
    </p:spTree>
    <p:extLst>
      <p:ext uri="{BB962C8B-B14F-4D97-AF65-F5344CB8AC3E}">
        <p14:creationId xmlns:p14="http://schemas.microsoft.com/office/powerpoint/2010/main" val="2103637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84332-849D-8846-AB32-0B55F620CC23}"/>
              </a:ext>
            </a:extLst>
          </p:cNvPr>
          <p:cNvSpPr>
            <a:spLocks noGrp="1"/>
          </p:cNvSpPr>
          <p:nvPr>
            <p:ph type="title"/>
          </p:nvPr>
        </p:nvSpPr>
        <p:spPr>
          <a:xfrm>
            <a:off x="1600200" y="2115804"/>
            <a:ext cx="8991600" cy="1645920"/>
          </a:xfrm>
        </p:spPr>
        <p:txBody>
          <a:bodyPr/>
          <a:lstStyle/>
          <a:p>
            <a:r>
              <a:rPr lang="en-US" dirty="0"/>
              <a:t>Questions?</a:t>
            </a:r>
          </a:p>
        </p:txBody>
      </p:sp>
      <p:sp>
        <p:nvSpPr>
          <p:cNvPr id="3" name="Text Placeholder 2">
            <a:extLst>
              <a:ext uri="{FF2B5EF4-FFF2-40B4-BE49-F238E27FC236}">
                <a16:creationId xmlns:a16="http://schemas.microsoft.com/office/drawing/2014/main" id="{45EBA16D-9C79-1C48-B990-BB69BDE0B17B}"/>
              </a:ext>
            </a:extLst>
          </p:cNvPr>
          <p:cNvSpPr>
            <a:spLocks noGrp="1"/>
          </p:cNvSpPr>
          <p:nvPr>
            <p:ph type="body" idx="1"/>
          </p:nvPr>
        </p:nvSpPr>
        <p:spPr>
          <a:xfrm>
            <a:off x="2695194" y="4184361"/>
            <a:ext cx="6801612" cy="1265082"/>
          </a:xfrm>
        </p:spPr>
        <p:txBody>
          <a:bodyPr/>
          <a:lstStyle/>
          <a:p>
            <a:r>
              <a:rPr lang="en-US" dirty="0" err="1"/>
              <a:t>jgreene@fmschools.org</a:t>
            </a:r>
            <a:endParaRPr lang="en-US" dirty="0"/>
          </a:p>
        </p:txBody>
      </p:sp>
      <p:pic>
        <p:nvPicPr>
          <p:cNvPr id="5" name="Picture 4">
            <a:extLst>
              <a:ext uri="{FF2B5EF4-FFF2-40B4-BE49-F238E27FC236}">
                <a16:creationId xmlns:a16="http://schemas.microsoft.com/office/drawing/2014/main" id="{25E86AC0-41F1-694E-8D41-542E2BEB17BE}"/>
              </a:ext>
            </a:extLst>
          </p:cNvPr>
          <p:cNvPicPr>
            <a:picLocks noChangeAspect="1"/>
          </p:cNvPicPr>
          <p:nvPr/>
        </p:nvPicPr>
        <p:blipFill>
          <a:blip r:embed="rId3"/>
          <a:stretch>
            <a:fillRect/>
          </a:stretch>
        </p:blipFill>
        <p:spPr>
          <a:xfrm>
            <a:off x="5295355" y="4648798"/>
            <a:ext cx="1601289" cy="1601289"/>
          </a:xfrm>
          <a:prstGeom prst="rect">
            <a:avLst/>
          </a:prstGeom>
        </p:spPr>
      </p:pic>
      <p:sp>
        <p:nvSpPr>
          <p:cNvPr id="4" name="TextBox 3">
            <a:extLst>
              <a:ext uri="{FF2B5EF4-FFF2-40B4-BE49-F238E27FC236}">
                <a16:creationId xmlns:a16="http://schemas.microsoft.com/office/drawing/2014/main" id="{624F5C13-25C0-024E-BE96-918D8B802141}"/>
              </a:ext>
            </a:extLst>
          </p:cNvPr>
          <p:cNvSpPr txBox="1"/>
          <p:nvPr/>
        </p:nvSpPr>
        <p:spPr>
          <a:xfrm>
            <a:off x="596900" y="4216400"/>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B6556BE7-7CA1-354B-8C27-DC9572639717}"/>
              </a:ext>
            </a:extLst>
          </p:cNvPr>
          <p:cNvSpPr txBox="1"/>
          <p:nvPr/>
        </p:nvSpPr>
        <p:spPr>
          <a:xfrm>
            <a:off x="-520700" y="84328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DF6E957C-38B5-274A-B396-A8389AE6F860}"/>
              </a:ext>
            </a:extLst>
          </p:cNvPr>
          <p:cNvSpPr txBox="1"/>
          <p:nvPr/>
        </p:nvSpPr>
        <p:spPr>
          <a:xfrm>
            <a:off x="-1028700" y="97155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164457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538C19-4A71-574A-BC1D-F4AE53B5CD50}"/>
              </a:ext>
            </a:extLst>
          </p:cNvPr>
          <p:cNvSpPr>
            <a:spLocks noGrp="1"/>
          </p:cNvSpPr>
          <p:nvPr>
            <p:ph type="body" idx="1"/>
          </p:nvPr>
        </p:nvSpPr>
        <p:spPr>
          <a:xfrm>
            <a:off x="1583436" y="2109508"/>
            <a:ext cx="4270248" cy="704087"/>
          </a:xfrm>
        </p:spPr>
        <p:txBody>
          <a:bodyPr/>
          <a:lstStyle/>
          <a:p>
            <a:r>
              <a:rPr lang="en-US" dirty="0"/>
              <a:t>Performing, presenting, producing</a:t>
            </a:r>
          </a:p>
        </p:txBody>
      </p:sp>
      <p:sp>
        <p:nvSpPr>
          <p:cNvPr id="3" name="Content Placeholder 2">
            <a:extLst>
              <a:ext uri="{FF2B5EF4-FFF2-40B4-BE49-F238E27FC236}">
                <a16:creationId xmlns:a16="http://schemas.microsoft.com/office/drawing/2014/main" id="{1E80C0B9-2AE4-A74D-BED6-2BC184384235}"/>
              </a:ext>
            </a:extLst>
          </p:cNvPr>
          <p:cNvSpPr>
            <a:spLocks noGrp="1"/>
          </p:cNvSpPr>
          <p:nvPr>
            <p:ph sz="half" idx="2"/>
          </p:nvPr>
        </p:nvSpPr>
        <p:spPr>
          <a:xfrm>
            <a:off x="1583436" y="2953962"/>
            <a:ext cx="4270248" cy="2596776"/>
          </a:xfrm>
        </p:spPr>
        <p:txBody>
          <a:bodyPr/>
          <a:lstStyle/>
          <a:p>
            <a:r>
              <a:rPr lang="en-US" dirty="0"/>
              <a:t>Anchor standard #4:  Select, analyze and interpret artistic work for presentation.</a:t>
            </a:r>
          </a:p>
          <a:p>
            <a:r>
              <a:rPr lang="en-US" dirty="0"/>
              <a:t>Anchor standard #6:  Convey meaning through the presentation of artistic work.</a:t>
            </a:r>
          </a:p>
          <a:p>
            <a:pPr lvl="1"/>
            <a:endParaRPr lang="en-US" dirty="0"/>
          </a:p>
          <a:p>
            <a:endParaRPr lang="en-US" dirty="0"/>
          </a:p>
          <a:p>
            <a:endParaRPr lang="en-US" dirty="0"/>
          </a:p>
        </p:txBody>
      </p:sp>
      <p:sp>
        <p:nvSpPr>
          <p:cNvPr id="4" name="Content Placeholder 3">
            <a:extLst>
              <a:ext uri="{FF2B5EF4-FFF2-40B4-BE49-F238E27FC236}">
                <a16:creationId xmlns:a16="http://schemas.microsoft.com/office/drawing/2014/main" id="{440A8AC8-4E28-904C-80B9-1EE146A9347B}"/>
              </a:ext>
            </a:extLst>
          </p:cNvPr>
          <p:cNvSpPr>
            <a:spLocks noGrp="1"/>
          </p:cNvSpPr>
          <p:nvPr>
            <p:ph sz="quarter" idx="4"/>
          </p:nvPr>
        </p:nvSpPr>
        <p:spPr>
          <a:xfrm>
            <a:off x="6338316" y="2953962"/>
            <a:ext cx="4253484" cy="2596776"/>
          </a:xfrm>
        </p:spPr>
        <p:txBody>
          <a:bodyPr/>
          <a:lstStyle/>
          <a:p>
            <a:r>
              <a:rPr lang="en-US" dirty="0"/>
              <a:t>Anchor standard #9: Apply criteria to evaluate artistic work.</a:t>
            </a:r>
          </a:p>
          <a:p>
            <a:r>
              <a:rPr lang="en-US" dirty="0"/>
              <a:t>Anchor standard #11:  Relate artistic ideas and works with societal, cultural and historical context to deepen understanding.</a:t>
            </a:r>
          </a:p>
        </p:txBody>
      </p:sp>
      <p:sp>
        <p:nvSpPr>
          <p:cNvPr id="5" name="Text Placeholder 4">
            <a:extLst>
              <a:ext uri="{FF2B5EF4-FFF2-40B4-BE49-F238E27FC236}">
                <a16:creationId xmlns:a16="http://schemas.microsoft.com/office/drawing/2014/main" id="{F1D86B00-5C00-284D-9127-23954502E33E}"/>
              </a:ext>
            </a:extLst>
          </p:cNvPr>
          <p:cNvSpPr>
            <a:spLocks noGrp="1"/>
          </p:cNvSpPr>
          <p:nvPr>
            <p:ph type="body" sz="quarter" idx="13"/>
          </p:nvPr>
        </p:nvSpPr>
        <p:spPr>
          <a:xfrm>
            <a:off x="6338316" y="2109508"/>
            <a:ext cx="4270248" cy="704087"/>
          </a:xfrm>
        </p:spPr>
        <p:txBody>
          <a:bodyPr/>
          <a:lstStyle/>
          <a:p>
            <a:r>
              <a:rPr lang="en-US" dirty="0"/>
              <a:t>Responding &amp; Connecting</a:t>
            </a:r>
          </a:p>
        </p:txBody>
      </p:sp>
      <p:sp>
        <p:nvSpPr>
          <p:cNvPr id="6" name="Title 5">
            <a:extLst>
              <a:ext uri="{FF2B5EF4-FFF2-40B4-BE49-F238E27FC236}">
                <a16:creationId xmlns:a16="http://schemas.microsoft.com/office/drawing/2014/main" id="{F2D6CB7F-B68C-544E-A939-4F4133B43036}"/>
              </a:ext>
            </a:extLst>
          </p:cNvPr>
          <p:cNvSpPr>
            <a:spLocks noGrp="1"/>
          </p:cNvSpPr>
          <p:nvPr>
            <p:ph type="title"/>
          </p:nvPr>
        </p:nvSpPr>
        <p:spPr>
          <a:xfrm>
            <a:off x="2231136" y="805717"/>
            <a:ext cx="7729728" cy="1188720"/>
          </a:xfrm>
        </p:spPr>
        <p:txBody>
          <a:bodyPr/>
          <a:lstStyle/>
          <a:p>
            <a:r>
              <a:rPr lang="en-US" dirty="0"/>
              <a:t>National Core arts standards</a:t>
            </a:r>
          </a:p>
        </p:txBody>
      </p:sp>
      <p:pic>
        <p:nvPicPr>
          <p:cNvPr id="8" name="Picture 7">
            <a:extLst>
              <a:ext uri="{FF2B5EF4-FFF2-40B4-BE49-F238E27FC236}">
                <a16:creationId xmlns:a16="http://schemas.microsoft.com/office/drawing/2014/main" id="{8774BDAB-FA83-004F-B499-9340EDD41147}"/>
              </a:ext>
            </a:extLst>
          </p:cNvPr>
          <p:cNvPicPr>
            <a:picLocks noChangeAspect="1"/>
          </p:cNvPicPr>
          <p:nvPr/>
        </p:nvPicPr>
        <p:blipFill>
          <a:blip r:embed="rId3"/>
          <a:stretch>
            <a:fillRect/>
          </a:stretch>
        </p:blipFill>
        <p:spPr>
          <a:xfrm>
            <a:off x="3713734" y="4871955"/>
            <a:ext cx="4279900" cy="1638300"/>
          </a:xfrm>
          <a:prstGeom prst="rect">
            <a:avLst/>
          </a:prstGeom>
        </p:spPr>
      </p:pic>
    </p:spTree>
    <p:extLst>
      <p:ext uri="{BB962C8B-B14F-4D97-AF65-F5344CB8AC3E}">
        <p14:creationId xmlns:p14="http://schemas.microsoft.com/office/powerpoint/2010/main" val="3143612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E62210-903C-E440-906B-4F13EF91C01B}"/>
              </a:ext>
            </a:extLst>
          </p:cNvPr>
          <p:cNvPicPr>
            <a:picLocks noChangeAspect="1"/>
          </p:cNvPicPr>
          <p:nvPr/>
        </p:nvPicPr>
        <p:blipFill>
          <a:blip r:embed="rId3">
            <a:alphaModFix/>
            <a:extLst>
              <a:ext uri="{BEBA8EAE-BF5A-486C-A8C5-ECC9F3942E4B}">
                <a14:imgProps xmlns:a14="http://schemas.microsoft.com/office/drawing/2010/main">
                  <a14:imgLayer>
                    <a14:imgEffect>
                      <a14:backgroundRemoval t="4327" b="96635" l="9877" r="90535"/>
                    </a14:imgEffect>
                  </a14:imgLayer>
                </a14:imgProps>
              </a:ext>
            </a:extLst>
          </a:blip>
          <a:stretch>
            <a:fillRect/>
          </a:stretch>
        </p:blipFill>
        <p:spPr>
          <a:xfrm>
            <a:off x="625643" y="2754752"/>
            <a:ext cx="2515625" cy="2162190"/>
          </a:xfrm>
          <a:prstGeom prst="rect">
            <a:avLst/>
          </a:prstGeom>
        </p:spPr>
      </p:pic>
      <p:sp>
        <p:nvSpPr>
          <p:cNvPr id="2" name="Title 1">
            <a:extLst>
              <a:ext uri="{FF2B5EF4-FFF2-40B4-BE49-F238E27FC236}">
                <a16:creationId xmlns:a16="http://schemas.microsoft.com/office/drawing/2014/main" id="{7B16B11D-AA38-A14D-9108-36C7A9AE1D68}"/>
              </a:ext>
            </a:extLst>
          </p:cNvPr>
          <p:cNvSpPr>
            <a:spLocks noGrp="1"/>
          </p:cNvSpPr>
          <p:nvPr>
            <p:ph type="title"/>
          </p:nvPr>
        </p:nvSpPr>
        <p:spPr/>
        <p:txBody>
          <a:bodyPr/>
          <a:lstStyle/>
          <a:p>
            <a:r>
              <a:rPr lang="en-US" dirty="0"/>
              <a:t>Laying the foundation</a:t>
            </a:r>
          </a:p>
        </p:txBody>
      </p:sp>
      <p:pic>
        <p:nvPicPr>
          <p:cNvPr id="5" name="Content Placeholder 4">
            <a:extLst>
              <a:ext uri="{FF2B5EF4-FFF2-40B4-BE49-F238E27FC236}">
                <a16:creationId xmlns:a16="http://schemas.microsoft.com/office/drawing/2014/main" id="{9C093AA0-0E7F-A948-AAD7-1095132B1A0D}"/>
              </a:ext>
            </a:extLst>
          </p:cNvPr>
          <p:cNvPicPr>
            <a:picLocks noGrp="1" noChangeAspect="1"/>
          </p:cNvPicPr>
          <p:nvPr>
            <p:ph idx="1"/>
          </p:nvPr>
        </p:nvPicPr>
        <p:blipFill>
          <a:blip r:embed="rId4"/>
          <a:stretch>
            <a:fillRect/>
          </a:stretch>
        </p:blipFill>
        <p:spPr>
          <a:xfrm>
            <a:off x="3991498" y="3001648"/>
            <a:ext cx="2489512" cy="2509115"/>
          </a:xfrm>
        </p:spPr>
      </p:pic>
      <p:pic>
        <p:nvPicPr>
          <p:cNvPr id="9" name="Picture 8">
            <a:extLst>
              <a:ext uri="{FF2B5EF4-FFF2-40B4-BE49-F238E27FC236}">
                <a16:creationId xmlns:a16="http://schemas.microsoft.com/office/drawing/2014/main" id="{F0BAA7CB-73A5-FB46-9EE7-AE839144D917}"/>
              </a:ext>
            </a:extLst>
          </p:cNvPr>
          <p:cNvPicPr>
            <a:picLocks noChangeAspect="1"/>
          </p:cNvPicPr>
          <p:nvPr/>
        </p:nvPicPr>
        <p:blipFill>
          <a:blip r:embed="rId5"/>
          <a:stretch>
            <a:fillRect/>
          </a:stretch>
        </p:blipFill>
        <p:spPr>
          <a:xfrm>
            <a:off x="7652084" y="2939633"/>
            <a:ext cx="3503863" cy="2633143"/>
          </a:xfrm>
          <a:prstGeom prst="rect">
            <a:avLst/>
          </a:prstGeom>
        </p:spPr>
      </p:pic>
    </p:spTree>
    <p:extLst>
      <p:ext uri="{BB962C8B-B14F-4D97-AF65-F5344CB8AC3E}">
        <p14:creationId xmlns:p14="http://schemas.microsoft.com/office/powerpoint/2010/main" val="127678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900" decel="100000" fill="hold"/>
                                        <p:tgtEl>
                                          <p:spTgt spid="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3D25-CE7E-5143-983F-5EDF89BDB9FA}"/>
              </a:ext>
            </a:extLst>
          </p:cNvPr>
          <p:cNvSpPr>
            <a:spLocks noGrp="1"/>
          </p:cNvSpPr>
          <p:nvPr>
            <p:ph type="title"/>
          </p:nvPr>
        </p:nvSpPr>
        <p:spPr/>
        <p:txBody>
          <a:bodyPr/>
          <a:lstStyle/>
          <a:p>
            <a:r>
              <a:rPr lang="en-US" dirty="0"/>
              <a:t>The diverse composers concert project</a:t>
            </a:r>
          </a:p>
        </p:txBody>
      </p:sp>
      <p:sp>
        <p:nvSpPr>
          <p:cNvPr id="3" name="Text Placeholder 2">
            <a:extLst>
              <a:ext uri="{FF2B5EF4-FFF2-40B4-BE49-F238E27FC236}">
                <a16:creationId xmlns:a16="http://schemas.microsoft.com/office/drawing/2014/main" id="{72566418-2D09-794E-B3AF-7707D19FCD25}"/>
              </a:ext>
            </a:extLst>
          </p:cNvPr>
          <p:cNvSpPr>
            <a:spLocks noGrp="1"/>
          </p:cNvSpPr>
          <p:nvPr>
            <p:ph type="body" idx="1"/>
          </p:nvPr>
        </p:nvSpPr>
        <p:spPr>
          <a:xfrm>
            <a:off x="1844842" y="4352465"/>
            <a:ext cx="8566484" cy="1265082"/>
          </a:xfrm>
        </p:spPr>
        <p:txBody>
          <a:bodyPr>
            <a:noAutofit/>
          </a:bodyPr>
          <a:lstStyle/>
          <a:p>
            <a:r>
              <a:rPr lang="en-US" sz="3200" dirty="0"/>
              <a:t>Shifting the focus from “What are we playing?” to “Who are we playing?”</a:t>
            </a:r>
          </a:p>
        </p:txBody>
      </p:sp>
    </p:spTree>
    <p:extLst>
      <p:ext uri="{BB962C8B-B14F-4D97-AF65-F5344CB8AC3E}">
        <p14:creationId xmlns:p14="http://schemas.microsoft.com/office/powerpoint/2010/main" val="4263027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65747-841C-034D-8C7D-DD65FC186097}"/>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B1570C26-05CB-1D4A-A46D-555AE35C7529}"/>
              </a:ext>
            </a:extLst>
          </p:cNvPr>
          <p:cNvSpPr>
            <a:spLocks noGrp="1"/>
          </p:cNvSpPr>
          <p:nvPr>
            <p:ph idx="1"/>
          </p:nvPr>
        </p:nvSpPr>
        <p:spPr/>
        <p:txBody>
          <a:bodyPr/>
          <a:lstStyle/>
          <a:p>
            <a:r>
              <a:rPr lang="en-US" i="1" dirty="0"/>
              <a:t>Why This High School Band Is Buying Music From Composers Of Color This Year,</a:t>
            </a:r>
            <a:r>
              <a:rPr lang="en-US" dirty="0"/>
              <a:t> February 18, 2017, NPR Weekend Edition Saturday, </a:t>
            </a:r>
            <a:r>
              <a:rPr lang="en-US" cap="all" dirty="0" err="1"/>
              <a:t>S</a:t>
            </a:r>
            <a:r>
              <a:rPr lang="en-US" dirty="0" err="1"/>
              <a:t>olvejg</a:t>
            </a:r>
            <a:r>
              <a:rPr lang="en-US" cap="all" dirty="0"/>
              <a:t> </a:t>
            </a:r>
            <a:r>
              <a:rPr lang="en-US" cap="all" dirty="0" err="1"/>
              <a:t>W</a:t>
            </a:r>
            <a:r>
              <a:rPr lang="en-US" dirty="0" err="1"/>
              <a:t>astvedt</a:t>
            </a:r>
            <a:endParaRPr lang="en-US" dirty="0"/>
          </a:p>
          <a:p>
            <a:endParaRPr lang="en-US" dirty="0"/>
          </a:p>
        </p:txBody>
      </p:sp>
      <p:pic>
        <p:nvPicPr>
          <p:cNvPr id="7" name="Picture 6">
            <a:extLst>
              <a:ext uri="{FF2B5EF4-FFF2-40B4-BE49-F238E27FC236}">
                <a16:creationId xmlns:a16="http://schemas.microsoft.com/office/drawing/2014/main" id="{3AC3C687-84F8-8246-ACCC-F2E3D12956C5}"/>
              </a:ext>
            </a:extLst>
          </p:cNvPr>
          <p:cNvPicPr>
            <a:picLocks noChangeAspect="1"/>
          </p:cNvPicPr>
          <p:nvPr/>
        </p:nvPicPr>
        <p:blipFill>
          <a:blip r:embed="rId5"/>
          <a:stretch>
            <a:fillRect/>
          </a:stretch>
        </p:blipFill>
        <p:spPr>
          <a:xfrm>
            <a:off x="1604210" y="3482390"/>
            <a:ext cx="4052482" cy="3086852"/>
          </a:xfrm>
          <a:prstGeom prst="rect">
            <a:avLst/>
          </a:prstGeom>
        </p:spPr>
      </p:pic>
      <p:pic>
        <p:nvPicPr>
          <p:cNvPr id="9" name="Picture 8">
            <a:extLst>
              <a:ext uri="{FF2B5EF4-FFF2-40B4-BE49-F238E27FC236}">
                <a16:creationId xmlns:a16="http://schemas.microsoft.com/office/drawing/2014/main" id="{7DD23C69-F3F7-984C-9356-C819B8076628}"/>
              </a:ext>
            </a:extLst>
          </p:cNvPr>
          <p:cNvPicPr>
            <a:picLocks noChangeAspect="1"/>
          </p:cNvPicPr>
          <p:nvPr/>
        </p:nvPicPr>
        <p:blipFill>
          <a:blip r:embed="rId6"/>
          <a:stretch>
            <a:fillRect/>
          </a:stretch>
        </p:blipFill>
        <p:spPr>
          <a:xfrm>
            <a:off x="7186863" y="3482390"/>
            <a:ext cx="3073914" cy="2972465"/>
          </a:xfrm>
          <a:prstGeom prst="rect">
            <a:avLst/>
          </a:prstGeom>
        </p:spPr>
      </p:pic>
      <p:pic>
        <p:nvPicPr>
          <p:cNvPr id="10" name="20170218_wesat_why_this_high_school_band_is_only_buying_music_from_composers_of_color (1).mp3">
            <a:hlinkClick r:id="" action="ppaction://media"/>
            <a:extLst>
              <a:ext uri="{FF2B5EF4-FFF2-40B4-BE49-F238E27FC236}">
                <a16:creationId xmlns:a16="http://schemas.microsoft.com/office/drawing/2014/main" id="{78E089B3-FFC6-B545-BF9E-6C62AFB2F6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15377" y="3782635"/>
            <a:ext cx="812800" cy="812800"/>
          </a:xfrm>
          <a:prstGeom prst="rect">
            <a:avLst/>
          </a:prstGeom>
        </p:spPr>
      </p:pic>
      <p:pic>
        <p:nvPicPr>
          <p:cNvPr id="12" name="Picture 11">
            <a:extLst>
              <a:ext uri="{FF2B5EF4-FFF2-40B4-BE49-F238E27FC236}">
                <a16:creationId xmlns:a16="http://schemas.microsoft.com/office/drawing/2014/main" id="{4339DE3B-47A6-7A48-93CB-5E62431C07C6}"/>
              </a:ext>
            </a:extLst>
          </p:cNvPr>
          <p:cNvPicPr>
            <a:picLocks noChangeAspect="1"/>
          </p:cNvPicPr>
          <p:nvPr/>
        </p:nvPicPr>
        <p:blipFill>
          <a:blip r:embed="rId8"/>
          <a:stretch>
            <a:fillRect/>
          </a:stretch>
        </p:blipFill>
        <p:spPr>
          <a:xfrm>
            <a:off x="10260777" y="1001493"/>
            <a:ext cx="1636551" cy="1636551"/>
          </a:xfrm>
          <a:prstGeom prst="rect">
            <a:avLst/>
          </a:prstGeom>
        </p:spPr>
      </p:pic>
    </p:spTree>
    <p:extLst>
      <p:ext uri="{BB962C8B-B14F-4D97-AF65-F5344CB8AC3E}">
        <p14:creationId xmlns:p14="http://schemas.microsoft.com/office/powerpoint/2010/main" val="269796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66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BDD93-CA86-E741-B077-0D040468D4FA}"/>
              </a:ext>
            </a:extLst>
          </p:cNvPr>
          <p:cNvSpPr>
            <a:spLocks noGrp="1"/>
          </p:cNvSpPr>
          <p:nvPr>
            <p:ph type="title"/>
          </p:nvPr>
        </p:nvSpPr>
        <p:spPr/>
        <p:txBody>
          <a:bodyPr/>
          <a:lstStyle/>
          <a:p>
            <a:r>
              <a:rPr lang="en-US" dirty="0"/>
              <a:t>Who Is in our school? </a:t>
            </a:r>
          </a:p>
        </p:txBody>
      </p:sp>
      <p:graphicFrame>
        <p:nvGraphicFramePr>
          <p:cNvPr id="4" name="Content Placeholder 3">
            <a:extLst>
              <a:ext uri="{FF2B5EF4-FFF2-40B4-BE49-F238E27FC236}">
                <a16:creationId xmlns:a16="http://schemas.microsoft.com/office/drawing/2014/main" id="{617824E0-DCC8-3B4D-BC5D-11EC201DC88F}"/>
              </a:ext>
            </a:extLst>
          </p:cNvPr>
          <p:cNvGraphicFramePr>
            <a:graphicFrameLocks noGrp="1"/>
          </p:cNvGraphicFramePr>
          <p:nvPr>
            <p:ph idx="1"/>
            <p:extLst>
              <p:ext uri="{D42A27DB-BD31-4B8C-83A1-F6EECF244321}">
                <p14:modId xmlns:p14="http://schemas.microsoft.com/office/powerpoint/2010/main" val="551110966"/>
              </p:ext>
            </p:extLst>
          </p:nvPr>
        </p:nvGraphicFramePr>
        <p:xfrm>
          <a:off x="2230438" y="2638425"/>
          <a:ext cx="7731126" cy="3779520"/>
        </p:xfrm>
        <a:graphic>
          <a:graphicData uri="http://schemas.openxmlformats.org/drawingml/2006/table">
            <a:tbl>
              <a:tblPr firstRow="1" bandRow="1">
                <a:tableStyleId>{5C22544A-7EE6-4342-B048-85BDC9FD1C3A}</a:tableStyleId>
              </a:tblPr>
              <a:tblGrid>
                <a:gridCol w="2577042">
                  <a:extLst>
                    <a:ext uri="{9D8B030D-6E8A-4147-A177-3AD203B41FA5}">
                      <a16:colId xmlns:a16="http://schemas.microsoft.com/office/drawing/2014/main" val="92873626"/>
                    </a:ext>
                  </a:extLst>
                </a:gridCol>
                <a:gridCol w="2577042">
                  <a:extLst>
                    <a:ext uri="{9D8B030D-6E8A-4147-A177-3AD203B41FA5}">
                      <a16:colId xmlns:a16="http://schemas.microsoft.com/office/drawing/2014/main" val="750690660"/>
                    </a:ext>
                  </a:extLst>
                </a:gridCol>
                <a:gridCol w="2577042">
                  <a:extLst>
                    <a:ext uri="{9D8B030D-6E8A-4147-A177-3AD203B41FA5}">
                      <a16:colId xmlns:a16="http://schemas.microsoft.com/office/drawing/2014/main" val="457590306"/>
                    </a:ext>
                  </a:extLst>
                </a:gridCol>
              </a:tblGrid>
              <a:tr h="370840">
                <a:tc>
                  <a:txBody>
                    <a:bodyPr/>
                    <a:lstStyle/>
                    <a:p>
                      <a:r>
                        <a:rPr lang="en-US" dirty="0"/>
                        <a:t>PS Review 2017-18</a:t>
                      </a:r>
                    </a:p>
                  </a:txBody>
                  <a:tcPr/>
                </a:tc>
                <a:tc>
                  <a:txBody>
                    <a:bodyPr/>
                    <a:lstStyle/>
                    <a:p>
                      <a:r>
                        <a:rPr lang="en-US" dirty="0"/>
                        <a:t>Niche ND</a:t>
                      </a:r>
                    </a:p>
                  </a:txBody>
                  <a:tcPr/>
                </a:tc>
                <a:tc>
                  <a:txBody>
                    <a:bodyPr/>
                    <a:lstStyle/>
                    <a:p>
                      <a:r>
                        <a:rPr lang="en-US" dirty="0"/>
                        <a:t>NYSED 2016-17</a:t>
                      </a:r>
                    </a:p>
                  </a:txBody>
                  <a:tcPr/>
                </a:tc>
                <a:extLst>
                  <a:ext uri="{0D108BD9-81ED-4DB2-BD59-A6C34878D82A}">
                    <a16:rowId xmlns:a16="http://schemas.microsoft.com/office/drawing/2014/main" val="2271815108"/>
                  </a:ext>
                </a:extLst>
              </a:tr>
              <a:tr h="370840">
                <a:tc>
                  <a:txBody>
                    <a:bodyPr/>
                    <a:lstStyle/>
                    <a:p>
                      <a:r>
                        <a:rPr lang="en-US" dirty="0"/>
                        <a:t>American Indian</a:t>
                      </a:r>
                    </a:p>
                  </a:txBody>
                  <a:tcPr/>
                </a:tc>
                <a:tc>
                  <a:txBody>
                    <a:bodyPr/>
                    <a:lstStyle/>
                    <a:p>
                      <a:r>
                        <a:rPr lang="en-US" dirty="0"/>
                        <a:t>Native American</a:t>
                      </a:r>
                    </a:p>
                  </a:txBody>
                  <a:tcPr/>
                </a:tc>
                <a:tc>
                  <a:txBody>
                    <a:bodyPr/>
                    <a:lstStyle/>
                    <a:p>
                      <a:r>
                        <a:rPr lang="en-US" dirty="0"/>
                        <a:t>American Indian or Alaska Native</a:t>
                      </a:r>
                    </a:p>
                  </a:txBody>
                  <a:tcPr/>
                </a:tc>
                <a:extLst>
                  <a:ext uri="{0D108BD9-81ED-4DB2-BD59-A6C34878D82A}">
                    <a16:rowId xmlns:a16="http://schemas.microsoft.com/office/drawing/2014/main" val="229596930"/>
                  </a:ext>
                </a:extLst>
              </a:tr>
              <a:tr h="370840">
                <a:tc>
                  <a:txBody>
                    <a:bodyPr/>
                    <a:lstStyle/>
                    <a:p>
                      <a:r>
                        <a:rPr lang="en-US" dirty="0"/>
                        <a:t>Asian</a:t>
                      </a:r>
                    </a:p>
                  </a:txBody>
                  <a:tcPr/>
                </a:tc>
                <a:tc>
                  <a:txBody>
                    <a:bodyPr/>
                    <a:lstStyle/>
                    <a:p>
                      <a:r>
                        <a:rPr lang="en-US" dirty="0"/>
                        <a:t>Asian</a:t>
                      </a:r>
                    </a:p>
                  </a:txBody>
                  <a:tcPr/>
                </a:tc>
                <a:tc>
                  <a:txBody>
                    <a:bodyPr/>
                    <a:lstStyle/>
                    <a:p>
                      <a:r>
                        <a:rPr lang="en-US" dirty="0"/>
                        <a:t>Asian or Native Hawaiian/Other Pacific Islander</a:t>
                      </a:r>
                    </a:p>
                  </a:txBody>
                  <a:tcPr/>
                </a:tc>
                <a:extLst>
                  <a:ext uri="{0D108BD9-81ED-4DB2-BD59-A6C34878D82A}">
                    <a16:rowId xmlns:a16="http://schemas.microsoft.com/office/drawing/2014/main" val="1119501092"/>
                  </a:ext>
                </a:extLst>
              </a:tr>
              <a:tr h="370840">
                <a:tc>
                  <a:txBody>
                    <a:bodyPr/>
                    <a:lstStyle/>
                    <a:p>
                      <a:r>
                        <a:rPr lang="en-US" dirty="0"/>
                        <a:t>Hispanic</a:t>
                      </a:r>
                    </a:p>
                  </a:txBody>
                  <a:tcPr/>
                </a:tc>
                <a:tc>
                  <a:txBody>
                    <a:bodyPr/>
                    <a:lstStyle/>
                    <a:p>
                      <a:r>
                        <a:rPr lang="en-US" dirty="0"/>
                        <a:t>Hispanic</a:t>
                      </a:r>
                    </a:p>
                  </a:txBody>
                  <a:tcPr/>
                </a:tc>
                <a:tc>
                  <a:txBody>
                    <a:bodyPr/>
                    <a:lstStyle/>
                    <a:p>
                      <a:r>
                        <a:rPr lang="en-US" dirty="0"/>
                        <a:t>Hispanic or Latino</a:t>
                      </a:r>
                    </a:p>
                  </a:txBody>
                  <a:tcPr/>
                </a:tc>
                <a:extLst>
                  <a:ext uri="{0D108BD9-81ED-4DB2-BD59-A6C34878D82A}">
                    <a16:rowId xmlns:a16="http://schemas.microsoft.com/office/drawing/2014/main" val="3571237538"/>
                  </a:ext>
                </a:extLst>
              </a:tr>
              <a:tr h="370840">
                <a:tc>
                  <a:txBody>
                    <a:bodyPr/>
                    <a:lstStyle/>
                    <a:p>
                      <a:r>
                        <a:rPr lang="en-US" dirty="0"/>
                        <a:t>Hawaiian</a:t>
                      </a:r>
                    </a:p>
                  </a:txBody>
                  <a:tcPr/>
                </a:tc>
                <a:tc>
                  <a:txBody>
                    <a:bodyPr/>
                    <a:lstStyle/>
                    <a:p>
                      <a:r>
                        <a:rPr lang="en-US" dirty="0"/>
                        <a:t>Pacific Islander</a:t>
                      </a:r>
                    </a:p>
                  </a:txBody>
                  <a:tcPr/>
                </a:tc>
                <a:tc>
                  <a:txBody>
                    <a:bodyPr/>
                    <a:lstStyle/>
                    <a:p>
                      <a:r>
                        <a:rPr lang="en-US" dirty="0"/>
                        <a:t>Included above</a:t>
                      </a:r>
                    </a:p>
                  </a:txBody>
                  <a:tcPr/>
                </a:tc>
                <a:extLst>
                  <a:ext uri="{0D108BD9-81ED-4DB2-BD59-A6C34878D82A}">
                    <a16:rowId xmlns:a16="http://schemas.microsoft.com/office/drawing/2014/main" val="2571042608"/>
                  </a:ext>
                </a:extLst>
              </a:tr>
              <a:tr h="370840">
                <a:tc>
                  <a:txBody>
                    <a:bodyPr/>
                    <a:lstStyle/>
                    <a:p>
                      <a:r>
                        <a:rPr lang="en-US" dirty="0"/>
                        <a:t>Black</a:t>
                      </a:r>
                    </a:p>
                  </a:txBody>
                  <a:tcPr/>
                </a:tc>
                <a:tc>
                  <a:txBody>
                    <a:bodyPr/>
                    <a:lstStyle/>
                    <a:p>
                      <a:r>
                        <a:rPr lang="en-US" dirty="0"/>
                        <a:t>African American</a:t>
                      </a:r>
                    </a:p>
                  </a:txBody>
                  <a:tcPr/>
                </a:tc>
                <a:tc>
                  <a:txBody>
                    <a:bodyPr/>
                    <a:lstStyle/>
                    <a:p>
                      <a:r>
                        <a:rPr lang="en-US" dirty="0"/>
                        <a:t>African American</a:t>
                      </a:r>
                    </a:p>
                  </a:txBody>
                  <a:tcPr/>
                </a:tc>
                <a:extLst>
                  <a:ext uri="{0D108BD9-81ED-4DB2-BD59-A6C34878D82A}">
                    <a16:rowId xmlns:a16="http://schemas.microsoft.com/office/drawing/2014/main" val="1865280364"/>
                  </a:ext>
                </a:extLst>
              </a:tr>
              <a:tr h="370840">
                <a:tc>
                  <a:txBody>
                    <a:bodyPr/>
                    <a:lstStyle/>
                    <a:p>
                      <a:r>
                        <a:rPr lang="en-US" dirty="0"/>
                        <a:t>Two or more races</a:t>
                      </a:r>
                    </a:p>
                  </a:txBody>
                  <a:tcPr/>
                </a:tc>
                <a:tc>
                  <a:txBody>
                    <a:bodyPr/>
                    <a:lstStyle/>
                    <a:p>
                      <a:r>
                        <a:rPr lang="en-US" dirty="0"/>
                        <a:t>Multiracial</a:t>
                      </a:r>
                    </a:p>
                  </a:txBody>
                  <a:tcPr/>
                </a:tc>
                <a:tc>
                  <a:txBody>
                    <a:bodyPr/>
                    <a:lstStyle/>
                    <a:p>
                      <a:r>
                        <a:rPr lang="en-US" dirty="0"/>
                        <a:t>Multiracial</a:t>
                      </a:r>
                    </a:p>
                  </a:txBody>
                  <a:tcPr/>
                </a:tc>
                <a:extLst>
                  <a:ext uri="{0D108BD9-81ED-4DB2-BD59-A6C34878D82A}">
                    <a16:rowId xmlns:a16="http://schemas.microsoft.com/office/drawing/2014/main" val="3286160198"/>
                  </a:ext>
                </a:extLst>
              </a:tr>
              <a:tr h="370840">
                <a:tc>
                  <a:txBody>
                    <a:bodyPr/>
                    <a:lstStyle/>
                    <a:p>
                      <a:r>
                        <a:rPr lang="en-US" dirty="0"/>
                        <a:t>White</a:t>
                      </a:r>
                    </a:p>
                  </a:txBody>
                  <a:tcPr/>
                </a:tc>
                <a:tc>
                  <a:txBody>
                    <a:bodyPr/>
                    <a:lstStyle/>
                    <a:p>
                      <a:r>
                        <a:rPr lang="en-US" dirty="0"/>
                        <a:t>White</a:t>
                      </a:r>
                    </a:p>
                  </a:txBody>
                  <a:tcPr/>
                </a:tc>
                <a:tc>
                  <a:txBody>
                    <a:bodyPr/>
                    <a:lstStyle/>
                    <a:p>
                      <a:r>
                        <a:rPr lang="en-US" dirty="0"/>
                        <a:t>White</a:t>
                      </a:r>
                    </a:p>
                  </a:txBody>
                  <a:tcPr/>
                </a:tc>
                <a:extLst>
                  <a:ext uri="{0D108BD9-81ED-4DB2-BD59-A6C34878D82A}">
                    <a16:rowId xmlns:a16="http://schemas.microsoft.com/office/drawing/2014/main" val="1794295994"/>
                  </a:ext>
                </a:extLst>
              </a:tr>
            </a:tbl>
          </a:graphicData>
        </a:graphic>
      </p:graphicFrame>
    </p:spTree>
    <p:extLst>
      <p:ext uri="{BB962C8B-B14F-4D97-AF65-F5344CB8AC3E}">
        <p14:creationId xmlns:p14="http://schemas.microsoft.com/office/powerpoint/2010/main" val="2214445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70084D-6C60-404D-B301-AF2B2FE9009A}"/>
              </a:ext>
            </a:extLst>
          </p:cNvPr>
          <p:cNvPicPr>
            <a:picLocks noChangeAspect="1"/>
          </p:cNvPicPr>
          <p:nvPr/>
        </p:nvPicPr>
        <p:blipFill>
          <a:blip r:embed="rId3"/>
          <a:stretch>
            <a:fillRect/>
          </a:stretch>
        </p:blipFill>
        <p:spPr>
          <a:xfrm>
            <a:off x="158750" y="114300"/>
            <a:ext cx="11874500" cy="6629400"/>
          </a:xfrm>
          <a:prstGeom prst="rect">
            <a:avLst/>
          </a:prstGeom>
        </p:spPr>
      </p:pic>
    </p:spTree>
    <p:extLst>
      <p:ext uri="{BB962C8B-B14F-4D97-AF65-F5344CB8AC3E}">
        <p14:creationId xmlns:p14="http://schemas.microsoft.com/office/powerpoint/2010/main" val="1238353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B89224-1DB0-2E40-9553-69AF79889968}"/>
              </a:ext>
            </a:extLst>
          </p:cNvPr>
          <p:cNvSpPr>
            <a:spLocks noGrp="1"/>
          </p:cNvSpPr>
          <p:nvPr>
            <p:ph type="body" idx="1"/>
          </p:nvPr>
        </p:nvSpPr>
        <p:spPr>
          <a:xfrm>
            <a:off x="3718560" y="2153412"/>
            <a:ext cx="4270248" cy="542334"/>
          </a:xfrm>
        </p:spPr>
        <p:txBody>
          <a:bodyPr/>
          <a:lstStyle/>
          <a:p>
            <a:r>
              <a:rPr lang="en-US" dirty="0"/>
              <a:t>The questions we asked:</a:t>
            </a:r>
          </a:p>
        </p:txBody>
      </p:sp>
      <p:sp>
        <p:nvSpPr>
          <p:cNvPr id="3" name="Content Placeholder 2">
            <a:extLst>
              <a:ext uri="{FF2B5EF4-FFF2-40B4-BE49-F238E27FC236}">
                <a16:creationId xmlns:a16="http://schemas.microsoft.com/office/drawing/2014/main" id="{AED4558F-CC2C-C949-8B44-B2A68839359A}"/>
              </a:ext>
            </a:extLst>
          </p:cNvPr>
          <p:cNvSpPr>
            <a:spLocks noGrp="1"/>
          </p:cNvSpPr>
          <p:nvPr>
            <p:ph sz="half" idx="2"/>
          </p:nvPr>
        </p:nvSpPr>
        <p:spPr>
          <a:xfrm>
            <a:off x="1583436" y="2695747"/>
            <a:ext cx="8869102" cy="3815412"/>
          </a:xfrm>
        </p:spPr>
        <p:txBody>
          <a:bodyPr>
            <a:normAutofit lnSpcReduction="10000"/>
          </a:bodyPr>
          <a:lstStyle/>
          <a:p>
            <a:pPr>
              <a:spcBef>
                <a:spcPts val="0"/>
              </a:spcBef>
            </a:pPr>
            <a:r>
              <a:rPr lang="en-US" dirty="0"/>
              <a:t>Gender</a:t>
            </a:r>
          </a:p>
          <a:p>
            <a:pPr lvl="1">
              <a:spcBef>
                <a:spcPts val="0"/>
              </a:spcBef>
            </a:pPr>
            <a:r>
              <a:rPr lang="en-US" dirty="0"/>
              <a:t>Male</a:t>
            </a:r>
          </a:p>
          <a:p>
            <a:pPr lvl="1">
              <a:spcBef>
                <a:spcPts val="0"/>
              </a:spcBef>
            </a:pPr>
            <a:r>
              <a:rPr lang="en-US" dirty="0"/>
              <a:t>Female</a:t>
            </a:r>
          </a:p>
          <a:p>
            <a:pPr lvl="1">
              <a:spcBef>
                <a:spcPts val="0"/>
              </a:spcBef>
            </a:pPr>
            <a:r>
              <a:rPr lang="en-US" dirty="0"/>
              <a:t>Non-binary</a:t>
            </a:r>
          </a:p>
          <a:p>
            <a:pPr lvl="1">
              <a:spcBef>
                <a:spcPts val="0"/>
              </a:spcBef>
            </a:pPr>
            <a:r>
              <a:rPr lang="en-US" dirty="0"/>
              <a:t>Prefer not to answer</a:t>
            </a:r>
          </a:p>
          <a:p>
            <a:pPr>
              <a:spcBef>
                <a:spcPts val="0"/>
              </a:spcBef>
            </a:pPr>
            <a:r>
              <a:rPr lang="en-US" dirty="0"/>
              <a:t>Ethnicity</a:t>
            </a:r>
          </a:p>
          <a:p>
            <a:pPr lvl="1">
              <a:spcBef>
                <a:spcPts val="0"/>
              </a:spcBef>
            </a:pPr>
            <a:r>
              <a:rPr lang="en-US" dirty="0"/>
              <a:t>American Indian or Alaska Native</a:t>
            </a:r>
          </a:p>
          <a:p>
            <a:pPr lvl="1">
              <a:spcBef>
                <a:spcPts val="0"/>
              </a:spcBef>
            </a:pPr>
            <a:r>
              <a:rPr lang="en-US" dirty="0"/>
              <a:t>Black or African American</a:t>
            </a:r>
          </a:p>
          <a:p>
            <a:pPr lvl="1">
              <a:spcBef>
                <a:spcPts val="0"/>
              </a:spcBef>
            </a:pPr>
            <a:r>
              <a:rPr lang="en-US" dirty="0"/>
              <a:t>Hispanic or Latino</a:t>
            </a:r>
          </a:p>
          <a:p>
            <a:pPr lvl="1">
              <a:spcBef>
                <a:spcPts val="0"/>
              </a:spcBef>
            </a:pPr>
            <a:r>
              <a:rPr lang="en-US" dirty="0"/>
              <a:t>Asian or Native Hawaiian/Other Pacific Islander</a:t>
            </a:r>
          </a:p>
          <a:p>
            <a:pPr lvl="1">
              <a:spcBef>
                <a:spcPts val="0"/>
              </a:spcBef>
            </a:pPr>
            <a:r>
              <a:rPr lang="en-US" dirty="0"/>
              <a:t>White</a:t>
            </a:r>
          </a:p>
          <a:p>
            <a:pPr lvl="1">
              <a:spcBef>
                <a:spcPts val="0"/>
              </a:spcBef>
            </a:pPr>
            <a:r>
              <a:rPr lang="en-US" dirty="0"/>
              <a:t>Multiracial</a:t>
            </a:r>
          </a:p>
          <a:p>
            <a:pPr lvl="1">
              <a:spcBef>
                <a:spcPts val="0"/>
              </a:spcBef>
            </a:pPr>
            <a:r>
              <a:rPr lang="en-US" dirty="0"/>
              <a:t>Other</a:t>
            </a:r>
          </a:p>
          <a:p>
            <a:pPr>
              <a:spcBef>
                <a:spcPts val="0"/>
              </a:spcBef>
            </a:pPr>
            <a:r>
              <a:rPr lang="en-US" dirty="0"/>
              <a:t>If you checked “other” above or would like to more specifically describe your ethnicity, please do so below</a:t>
            </a:r>
          </a:p>
          <a:p>
            <a:pPr marL="228600" lvl="1" indent="0">
              <a:spcBef>
                <a:spcPts val="0"/>
              </a:spcBef>
              <a:buNone/>
            </a:pPr>
            <a:endParaRPr lang="en-US" dirty="0"/>
          </a:p>
          <a:p>
            <a:pPr lvl="1">
              <a:spcBef>
                <a:spcPts val="0"/>
              </a:spcBef>
            </a:pPr>
            <a:endParaRPr lang="en-US" dirty="0"/>
          </a:p>
        </p:txBody>
      </p:sp>
      <p:sp>
        <p:nvSpPr>
          <p:cNvPr id="6" name="Title 5">
            <a:extLst>
              <a:ext uri="{FF2B5EF4-FFF2-40B4-BE49-F238E27FC236}">
                <a16:creationId xmlns:a16="http://schemas.microsoft.com/office/drawing/2014/main" id="{D1207594-C162-CC4D-9002-AB4ABD983EB0}"/>
              </a:ext>
            </a:extLst>
          </p:cNvPr>
          <p:cNvSpPr>
            <a:spLocks noGrp="1"/>
          </p:cNvSpPr>
          <p:nvPr>
            <p:ph type="title"/>
          </p:nvPr>
        </p:nvSpPr>
        <p:spPr/>
        <p:txBody>
          <a:bodyPr/>
          <a:lstStyle/>
          <a:p>
            <a:r>
              <a:rPr lang="en-US" dirty="0"/>
              <a:t>Who is in our ensemble?</a:t>
            </a:r>
          </a:p>
        </p:txBody>
      </p:sp>
    </p:spTree>
    <p:extLst>
      <p:ext uri="{BB962C8B-B14F-4D97-AF65-F5344CB8AC3E}">
        <p14:creationId xmlns:p14="http://schemas.microsoft.com/office/powerpoint/2010/main" val="322929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6117</TotalTime>
  <Words>1572</Words>
  <Application>Microsoft Macintosh PowerPoint</Application>
  <PresentationFormat>Widescreen</PresentationFormat>
  <Paragraphs>150</Paragraphs>
  <Slides>21</Slides>
  <Notes>17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Gill Sans MT</vt:lpstr>
      <vt:lpstr>Parcel</vt:lpstr>
      <vt:lpstr>Connecting and Responding with your students</vt:lpstr>
      <vt:lpstr>The why’s and how’s</vt:lpstr>
      <vt:lpstr>National Core arts standards</vt:lpstr>
      <vt:lpstr>Laying the foundation</vt:lpstr>
      <vt:lpstr>The diverse composers concert project</vt:lpstr>
      <vt:lpstr>introduction</vt:lpstr>
      <vt:lpstr>Who Is in our school? </vt:lpstr>
      <vt:lpstr>PowerPoint Presentation</vt:lpstr>
      <vt:lpstr>Who is in our ensemble?</vt:lpstr>
      <vt:lpstr>Who is in our Ensemble?</vt:lpstr>
      <vt:lpstr>Who is in our ensemble?</vt:lpstr>
      <vt:lpstr>Formalizing the project</vt:lpstr>
      <vt:lpstr>resources</vt:lpstr>
      <vt:lpstr>Compiling the results</vt:lpstr>
      <vt:lpstr>voting</vt:lpstr>
      <vt:lpstr>Results</vt:lpstr>
      <vt:lpstr>The rehearsal process</vt:lpstr>
      <vt:lpstr>Concert night</vt:lpstr>
      <vt:lpstr>What now?</vt:lpstr>
      <vt:lpstr>The band room wall</vt:lpstr>
      <vt:lpstr>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and Responding with your students</dc:title>
  <dc:creator>Microsoft Office User</dc:creator>
  <cp:lastModifiedBy>J Greene</cp:lastModifiedBy>
  <cp:revision>52</cp:revision>
  <dcterms:created xsi:type="dcterms:W3CDTF">2021-04-14T14:28:55Z</dcterms:created>
  <dcterms:modified xsi:type="dcterms:W3CDTF">2023-12-01T13:45:51Z</dcterms:modified>
</cp:coreProperties>
</file>